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9"/>
  </p:notesMasterIdLst>
  <p:handoutMasterIdLst>
    <p:handoutMasterId r:id="rId110"/>
  </p:handoutMasterIdLst>
  <p:sldIdLst>
    <p:sldId id="256" r:id="rId2"/>
    <p:sldId id="448" r:id="rId3"/>
    <p:sldId id="544" r:id="rId4"/>
    <p:sldId id="586" r:id="rId5"/>
    <p:sldId id="257" r:id="rId6"/>
    <p:sldId id="261" r:id="rId7"/>
    <p:sldId id="451" r:id="rId8"/>
    <p:sldId id="534" r:id="rId9"/>
    <p:sldId id="481" r:id="rId10"/>
    <p:sldId id="449" r:id="rId11"/>
    <p:sldId id="460" r:id="rId12"/>
    <p:sldId id="501" r:id="rId13"/>
    <p:sldId id="502" r:id="rId14"/>
    <p:sldId id="513" r:id="rId15"/>
    <p:sldId id="529" r:id="rId16"/>
    <p:sldId id="530" r:id="rId17"/>
    <p:sldId id="493" r:id="rId18"/>
    <p:sldId id="465" r:id="rId19"/>
    <p:sldId id="503" r:id="rId20"/>
    <p:sldId id="516" r:id="rId21"/>
    <p:sldId id="508" r:id="rId22"/>
    <p:sldId id="518" r:id="rId23"/>
    <p:sldId id="519" r:id="rId24"/>
    <p:sldId id="509" r:id="rId25"/>
    <p:sldId id="453" r:id="rId26"/>
    <p:sldId id="520" r:id="rId27"/>
    <p:sldId id="450" r:id="rId28"/>
    <p:sldId id="510" r:id="rId29"/>
    <p:sldId id="521" r:id="rId30"/>
    <p:sldId id="455" r:id="rId31"/>
    <p:sldId id="523" r:id="rId32"/>
    <p:sldId id="524" r:id="rId33"/>
    <p:sldId id="525" r:id="rId34"/>
    <p:sldId id="456" r:id="rId35"/>
    <p:sldId id="536" r:id="rId36"/>
    <p:sldId id="527" r:id="rId37"/>
    <p:sldId id="528" r:id="rId38"/>
    <p:sldId id="542" r:id="rId39"/>
    <p:sldId id="522" r:id="rId40"/>
    <p:sldId id="494" r:id="rId41"/>
    <p:sldId id="479" r:id="rId42"/>
    <p:sldId id="505" r:id="rId43"/>
    <p:sldId id="507" r:id="rId44"/>
    <p:sldId id="488" r:id="rId45"/>
    <p:sldId id="575" r:id="rId46"/>
    <p:sldId id="545" r:id="rId47"/>
    <p:sldId id="546" r:id="rId48"/>
    <p:sldId id="548" r:id="rId49"/>
    <p:sldId id="549" r:id="rId50"/>
    <p:sldId id="550" r:id="rId51"/>
    <p:sldId id="555" r:id="rId52"/>
    <p:sldId id="551" r:id="rId53"/>
    <p:sldId id="554" r:id="rId54"/>
    <p:sldId id="552" r:id="rId55"/>
    <p:sldId id="499" r:id="rId56"/>
    <p:sldId id="587" r:id="rId57"/>
    <p:sldId id="599" r:id="rId58"/>
    <p:sldId id="600" r:id="rId59"/>
    <p:sldId id="601" r:id="rId60"/>
    <p:sldId id="602" r:id="rId61"/>
    <p:sldId id="593" r:id="rId62"/>
    <p:sldId id="594" r:id="rId63"/>
    <p:sldId id="595" r:id="rId64"/>
    <p:sldId id="596" r:id="rId65"/>
    <p:sldId id="597" r:id="rId66"/>
    <p:sldId id="598" r:id="rId67"/>
    <p:sldId id="473" r:id="rId68"/>
    <p:sldId id="543" r:id="rId69"/>
    <p:sldId id="484" r:id="rId70"/>
    <p:sldId id="485" r:id="rId71"/>
    <p:sldId id="490" r:id="rId72"/>
    <p:sldId id="491" r:id="rId73"/>
    <p:sldId id="492" r:id="rId74"/>
    <p:sldId id="541" r:id="rId75"/>
    <p:sldId id="474" r:id="rId76"/>
    <p:sldId id="475" r:id="rId77"/>
    <p:sldId id="477" r:id="rId78"/>
    <p:sldId id="480" r:id="rId79"/>
    <p:sldId id="486" r:id="rId80"/>
    <p:sldId id="461" r:id="rId81"/>
    <p:sldId id="463" r:id="rId82"/>
    <p:sldId id="464" r:id="rId83"/>
    <p:sldId id="495" r:id="rId84"/>
    <p:sldId id="556" r:id="rId85"/>
    <p:sldId id="557" r:id="rId86"/>
    <p:sldId id="558" r:id="rId87"/>
    <p:sldId id="559" r:id="rId88"/>
    <p:sldId id="560" r:id="rId89"/>
    <p:sldId id="561" r:id="rId90"/>
    <p:sldId id="562" r:id="rId91"/>
    <p:sldId id="563" r:id="rId92"/>
    <p:sldId id="564" r:id="rId93"/>
    <p:sldId id="565" r:id="rId94"/>
    <p:sldId id="566" r:id="rId95"/>
    <p:sldId id="567" r:id="rId96"/>
    <p:sldId id="568" r:id="rId97"/>
    <p:sldId id="569" r:id="rId98"/>
    <p:sldId id="570" r:id="rId99"/>
    <p:sldId id="571" r:id="rId100"/>
    <p:sldId id="572" r:id="rId101"/>
    <p:sldId id="573" r:id="rId102"/>
    <p:sldId id="498" r:id="rId103"/>
    <p:sldId id="574" r:id="rId104"/>
    <p:sldId id="264" r:id="rId105"/>
    <p:sldId id="603" r:id="rId106"/>
    <p:sldId id="604" r:id="rId107"/>
    <p:sldId id="447" r:id="rId10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ahra Dsouza" initials="Z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68508" autoAdjust="0"/>
  </p:normalViewPr>
  <p:slideViewPr>
    <p:cSldViewPr snapToGrid="0" snapToObjects="1">
      <p:cViewPr varScale="1">
        <p:scale>
          <a:sx n="113" d="100"/>
          <a:sy n="113" d="100"/>
        </p:scale>
        <p:origin x="1872" y="68"/>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handoutMaster" Target="handoutMasters/handoutMaster1.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rPr lang="en-US" b="1" u="sng" dirty="0"/>
            <a:t>Cooperación obligatoria</a:t>
          </a:r>
          <a:r>
            <a:rPr dirty="0"/>
            <a:t> con </a:t>
          </a:r>
          <a:r>
            <a:rPr dirty="0" err="1"/>
            <a:t>mandato</a:t>
          </a:r>
          <a:r>
            <a:rPr dirty="0"/>
            <a:t> legal</a:t>
          </a:r>
          <a:endParaRPr lang="es-ES" dirty="0"/>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rPr lang="en-US" b="1" u="sng" dirty="0"/>
            <a:t>Cooperación voluntaria con mandato legal</a:t>
          </a:r>
          <a:endParaRPr lang="es-ES" b="1" u="sng" dirty="0"/>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rPr lang="en-US" b="1" u="sng" dirty="0"/>
            <a:t>Cooperación voluntaria independientemente del mandato legal</a:t>
          </a:r>
          <a:r>
            <a:t> (posiblemente con habilitadores legales)</a:t>
          </a:r>
          <a:endParaRPr lang="es-ES" dirty="0"/>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custScaleX="71593">
        <dgm:presLayoutVars>
          <dgm:bulletEnabled val="1"/>
        </dgm:presLayoutVars>
      </dgm:prSet>
      <dgm:spPr/>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custScaleX="73283">
        <dgm:presLayoutVars>
          <dgm:bulletEnabled val="1"/>
        </dgm:presLayoutVars>
      </dgm:prSet>
      <dgm:spPr/>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pt>
  </dgm:ptLst>
  <dgm:cxnLst>
    <dgm:cxn modelId="{3FC77600-9BA8-4415-8146-7D3482B775F3}" type="presOf" srcId="{4011865C-D35B-426C-A57F-E2F8F1C16EC4}" destId="{54FA3089-450C-4953-BBD4-2ED812225A7E}" srcOrd="0" destOrd="0" presId="urn:microsoft.com/office/officeart/2005/8/layout/arrow2"/>
    <dgm:cxn modelId="{7F6CE701-8621-4E82-99E1-1BD2D90F4401}" type="presOf" srcId="{388B850C-5D29-403E-AB03-D48CBA291330}" destId="{628A16A1-9B6C-41A0-9E97-12C4110CDF45}" srcOrd="0" destOrd="0" presId="urn:microsoft.com/office/officeart/2005/8/layout/arrow2"/>
    <dgm:cxn modelId="{561E4F04-9F96-4C4D-9170-09629070CE86}" type="presOf" srcId="{E011E8E5-2116-4891-AF84-365D5E4FF14C}" destId="{58211350-30BF-450A-8758-89D396676A3C}" srcOrd="0" destOrd="0" presId="urn:microsoft.com/office/officeart/2005/8/layout/arrow2"/>
    <dgm:cxn modelId="{E72AF96E-20CC-44F8-9313-6C6BF6CB81CC}" srcId="{388B850C-5D29-403E-AB03-D48CBA291330}" destId="{4011865C-D35B-426C-A57F-E2F8F1C16EC4}" srcOrd="2" destOrd="0" parTransId="{620D0191-344E-43A2-8BDA-D1CEE275FC40}" sibTransId="{19A628CC-93EF-4EF0-98CA-31F58D478B7A}"/>
    <dgm:cxn modelId="{367FF254-C9A4-4932-9AC7-4A743CC68763}" srcId="{388B850C-5D29-403E-AB03-D48CBA291330}" destId="{ADB1028C-1369-42B9-BB72-19AF1F4894F6}" srcOrd="0" destOrd="0" parTransId="{0C454BE4-4A03-458B-8757-F88EEB14AC77}" sibTransId="{6B14AAE7-21E2-449C-9D76-6A1BE137A8B4}"/>
    <dgm:cxn modelId="{F17752AB-E7BB-453B-A6F7-8DD9F7C12736}" type="presOf" srcId="{ADB1028C-1369-42B9-BB72-19AF1F4894F6}" destId="{770AABD4-E811-4272-BF10-7BDA78FD4DE0}" srcOrd="0" destOrd="0" presId="urn:microsoft.com/office/officeart/2005/8/layout/arrow2"/>
    <dgm:cxn modelId="{89836BEC-2BD5-40FC-9CCE-ACA22E379128}" srcId="{388B850C-5D29-403E-AB03-D48CBA291330}" destId="{E011E8E5-2116-4891-AF84-365D5E4FF14C}" srcOrd="1" destOrd="0" parTransId="{F06D76BD-A594-424D-81FC-3A18C1966CDF}" sibTransId="{0C3F2DE9-9C36-45B8-AC94-4FD538B3ED87}"/>
    <dgm:cxn modelId="{B5906E50-7A46-42AA-A6A1-4FA8EC192FED}" type="presParOf" srcId="{628A16A1-9B6C-41A0-9E97-12C4110CDF45}" destId="{E7800EAA-A10C-4DC1-95A9-770E065063FD}" srcOrd="0" destOrd="0" presId="urn:microsoft.com/office/officeart/2005/8/layout/arrow2"/>
    <dgm:cxn modelId="{CA494F9D-6973-49E1-9291-E1BCFF002E23}" type="presParOf" srcId="{628A16A1-9B6C-41A0-9E97-12C4110CDF45}" destId="{CDE8FB05-52F1-47FC-A2AB-C234B7EF5917}" srcOrd="1" destOrd="0" presId="urn:microsoft.com/office/officeart/2005/8/layout/arrow2"/>
    <dgm:cxn modelId="{FCC41E68-6FD7-4021-9190-C11EB198C529}" type="presParOf" srcId="{CDE8FB05-52F1-47FC-A2AB-C234B7EF5917}" destId="{BE33558A-DC4C-4FDB-B864-45FE9E1BD890}" srcOrd="0" destOrd="0" presId="urn:microsoft.com/office/officeart/2005/8/layout/arrow2"/>
    <dgm:cxn modelId="{E748DCC9-10C9-4127-AA2F-7399B448E07A}" type="presParOf" srcId="{CDE8FB05-52F1-47FC-A2AB-C234B7EF5917}" destId="{770AABD4-E811-4272-BF10-7BDA78FD4DE0}" srcOrd="1" destOrd="0" presId="urn:microsoft.com/office/officeart/2005/8/layout/arrow2"/>
    <dgm:cxn modelId="{2D4D04D7-E804-4574-8B5D-544BD15F5956}" type="presParOf" srcId="{CDE8FB05-52F1-47FC-A2AB-C234B7EF5917}" destId="{CFF06B7C-37D8-441C-B976-4A4262887E62}" srcOrd="2" destOrd="0" presId="urn:microsoft.com/office/officeart/2005/8/layout/arrow2"/>
    <dgm:cxn modelId="{7504B5E5-C730-40B3-A3CE-6304E0E2882C}" type="presParOf" srcId="{CDE8FB05-52F1-47FC-A2AB-C234B7EF5917}" destId="{58211350-30BF-450A-8758-89D396676A3C}" srcOrd="3" destOrd="0" presId="urn:microsoft.com/office/officeart/2005/8/layout/arrow2"/>
    <dgm:cxn modelId="{A554B665-08DF-4B64-B0AF-09D55B64CBA9}" type="presParOf" srcId="{CDE8FB05-52F1-47FC-A2AB-C234B7EF5917}" destId="{4CEC79C7-DDF2-408C-9EA1-8B48B1B783CD}" srcOrd="4" destOrd="0" presId="urn:microsoft.com/office/officeart/2005/8/layout/arrow2"/>
    <dgm:cxn modelId="{6F9559C0-F8D4-42DE-962E-DFAAF3C30B6A}"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t>Cooperación obligatoria con mandato legal (en virtud de un tratado de asistencia judicial recíproca u orden de presentación)</a:t>
          </a:r>
          <a:endParaRPr lang="es-ES" dirty="0"/>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t>Cooperación voluntaria con mandato legal (por ejemplo, el artículo 32 del Convenio de Budapest)</a:t>
          </a:r>
          <a:endParaRPr lang="es-ES" dirty="0"/>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t>Cooperación voluntaria independientemente del mandato legal (cooperación directa con proveedores de servicios extranjeros)</a:t>
          </a:r>
          <a:endParaRPr lang="es-ES" dirty="0"/>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custScaleY="157976">
        <dgm:presLayoutVars>
          <dgm:bulletEnabled val="1"/>
        </dgm:presLayoutVars>
      </dgm:prSet>
      <dgm:spPr/>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pt>
  </dgm:ptLst>
  <dgm:cxnLst>
    <dgm:cxn modelId="{E72AF96E-20CC-44F8-9313-6C6BF6CB81CC}" srcId="{388B850C-5D29-403E-AB03-D48CBA291330}" destId="{4011865C-D35B-426C-A57F-E2F8F1C16EC4}" srcOrd="2" destOrd="0" parTransId="{620D0191-344E-43A2-8BDA-D1CEE275FC40}" sibTransId="{19A628CC-93EF-4EF0-98CA-31F58D478B7A}"/>
    <dgm:cxn modelId="{367FF254-C9A4-4932-9AC7-4A743CC68763}" srcId="{388B850C-5D29-403E-AB03-D48CBA291330}" destId="{ADB1028C-1369-42B9-BB72-19AF1F4894F6}" srcOrd="0" destOrd="0" parTransId="{0C454BE4-4A03-458B-8757-F88EEB14AC77}" sibTransId="{6B14AAE7-21E2-449C-9D76-6A1BE137A8B4}"/>
    <dgm:cxn modelId="{52073A56-EFB2-456E-9129-F7F46C28BE93}" type="presOf" srcId="{4011865C-D35B-426C-A57F-E2F8F1C16EC4}" destId="{54FA3089-450C-4953-BBD4-2ED812225A7E}" srcOrd="0" destOrd="0" presId="urn:microsoft.com/office/officeart/2005/8/layout/arrow2"/>
    <dgm:cxn modelId="{1C85B799-E9F1-488B-83E1-2AC910F8002E}" type="presOf" srcId="{ADB1028C-1369-42B9-BB72-19AF1F4894F6}" destId="{770AABD4-E811-4272-BF10-7BDA78FD4DE0}" srcOrd="0" destOrd="0" presId="urn:microsoft.com/office/officeart/2005/8/layout/arrow2"/>
    <dgm:cxn modelId="{6AF663A8-8B38-4111-A3F6-1F789ACBD6F0}" type="presOf" srcId="{E011E8E5-2116-4891-AF84-365D5E4FF14C}" destId="{58211350-30BF-450A-8758-89D396676A3C}" srcOrd="0" destOrd="0" presId="urn:microsoft.com/office/officeart/2005/8/layout/arrow2"/>
    <dgm:cxn modelId="{A7792EB9-FC6E-4137-BC3F-7569C95C0041}" type="presOf" srcId="{388B850C-5D29-403E-AB03-D48CBA291330}" destId="{628A16A1-9B6C-41A0-9E97-12C4110CDF45}" srcOrd="0" destOrd="0" presId="urn:microsoft.com/office/officeart/2005/8/layout/arrow2"/>
    <dgm:cxn modelId="{89836BEC-2BD5-40FC-9CCE-ACA22E379128}" srcId="{388B850C-5D29-403E-AB03-D48CBA291330}" destId="{E011E8E5-2116-4891-AF84-365D5E4FF14C}" srcOrd="1" destOrd="0" parTransId="{F06D76BD-A594-424D-81FC-3A18C1966CDF}" sibTransId="{0C3F2DE9-9C36-45B8-AC94-4FD538B3ED87}"/>
    <dgm:cxn modelId="{C828DE6D-5532-4ACC-99F1-A44802FDF0E7}" type="presParOf" srcId="{628A16A1-9B6C-41A0-9E97-12C4110CDF45}" destId="{E7800EAA-A10C-4DC1-95A9-770E065063FD}" srcOrd="0" destOrd="0" presId="urn:microsoft.com/office/officeart/2005/8/layout/arrow2"/>
    <dgm:cxn modelId="{E32E0658-7F4A-4690-AEB1-5FDC2D3FDADD}" type="presParOf" srcId="{628A16A1-9B6C-41A0-9E97-12C4110CDF45}" destId="{CDE8FB05-52F1-47FC-A2AB-C234B7EF5917}" srcOrd="1" destOrd="0" presId="urn:microsoft.com/office/officeart/2005/8/layout/arrow2"/>
    <dgm:cxn modelId="{39DA6E50-0D68-4B26-B137-97448D93FC0B}" type="presParOf" srcId="{CDE8FB05-52F1-47FC-A2AB-C234B7EF5917}" destId="{BE33558A-DC4C-4FDB-B864-45FE9E1BD890}" srcOrd="0" destOrd="0" presId="urn:microsoft.com/office/officeart/2005/8/layout/arrow2"/>
    <dgm:cxn modelId="{7B77E734-DC57-467C-8A38-32C326566471}" type="presParOf" srcId="{CDE8FB05-52F1-47FC-A2AB-C234B7EF5917}" destId="{770AABD4-E811-4272-BF10-7BDA78FD4DE0}" srcOrd="1" destOrd="0" presId="urn:microsoft.com/office/officeart/2005/8/layout/arrow2"/>
    <dgm:cxn modelId="{32F68295-CB4C-40A3-B6EA-F3E82956D25C}" type="presParOf" srcId="{CDE8FB05-52F1-47FC-A2AB-C234B7EF5917}" destId="{CFF06B7C-37D8-441C-B976-4A4262887E62}" srcOrd="2" destOrd="0" presId="urn:microsoft.com/office/officeart/2005/8/layout/arrow2"/>
    <dgm:cxn modelId="{35AEE971-6B9F-4281-B5AE-0452854D3185}" type="presParOf" srcId="{CDE8FB05-52F1-47FC-A2AB-C234B7EF5917}" destId="{58211350-30BF-450A-8758-89D396676A3C}" srcOrd="3" destOrd="0" presId="urn:microsoft.com/office/officeart/2005/8/layout/arrow2"/>
    <dgm:cxn modelId="{CA7A0211-C5AC-4A63-8155-35A4F07568E2}" type="presParOf" srcId="{CDE8FB05-52F1-47FC-A2AB-C234B7EF5917}" destId="{4CEC79C7-DDF2-408C-9EA1-8B48B1B783CD}" srcOrd="4" destOrd="0" presId="urn:microsoft.com/office/officeart/2005/8/layout/arrow2"/>
    <dgm:cxn modelId="{50400D57-256C-40E3-A405-45F4D90BEC14}"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800EAA-A10C-4DC1-95A9-770E065063FD}">
      <dsp:nvSpPr>
        <dsp:cNvPr id="0" name=""/>
        <dsp:cNvSpPr/>
      </dsp:nvSpPr>
      <dsp:spPr>
        <a:xfrm>
          <a:off x="494029" y="0"/>
          <a:ext cx="7241540" cy="452596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33558A-DC4C-4FDB-B864-45FE9E1BD890}">
      <dsp:nvSpPr>
        <dsp:cNvPr id="0" name=""/>
        <dsp:cNvSpPr/>
      </dsp:nvSpPr>
      <dsp:spPr>
        <a:xfrm>
          <a:off x="1413705" y="3123819"/>
          <a:ext cx="188280" cy="1882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0AABD4-E811-4272-BF10-7BDA78FD4DE0}">
      <dsp:nvSpPr>
        <dsp:cNvPr id="0" name=""/>
        <dsp:cNvSpPr/>
      </dsp:nvSpPr>
      <dsp:spPr>
        <a:xfrm>
          <a:off x="1747497" y="3217959"/>
          <a:ext cx="1207973"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marL="0" lvl="0" indent="0" algn="just" defTabSz="577850">
            <a:lnSpc>
              <a:spcPct val="90000"/>
            </a:lnSpc>
            <a:spcBef>
              <a:spcPct val="0"/>
            </a:spcBef>
            <a:spcAft>
              <a:spcPct val="35000"/>
            </a:spcAft>
            <a:buNone/>
          </a:pPr>
          <a:r>
            <a:rPr lang="en-US" sz="1300" b="1" u="sng" kern="1200" dirty="0"/>
            <a:t>Cooperación obligatoria</a:t>
          </a:r>
          <a:r>
            <a:rPr sz="1300" kern="1200" dirty="0"/>
            <a:t> con </a:t>
          </a:r>
          <a:r>
            <a:rPr sz="1300" kern="1200" dirty="0" err="1"/>
            <a:t>mandato</a:t>
          </a:r>
          <a:r>
            <a:rPr sz="1300" kern="1200" dirty="0"/>
            <a:t> legal</a:t>
          </a:r>
          <a:endParaRPr lang="es-ES" sz="1300" kern="1200" dirty="0"/>
        </a:p>
      </dsp:txBody>
      <dsp:txXfrm>
        <a:off x="1747497" y="3217959"/>
        <a:ext cx="1207973" cy="1308003"/>
      </dsp:txXfrm>
    </dsp:sp>
    <dsp:sp modelId="{CFF06B7C-37D8-441C-B976-4A4262887E62}">
      <dsp:nvSpPr>
        <dsp:cNvPr id="0" name=""/>
        <dsp:cNvSpPr/>
      </dsp:nvSpPr>
      <dsp:spPr>
        <a:xfrm>
          <a:off x="3075638" y="1893662"/>
          <a:ext cx="340352" cy="3403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211350-30BF-450A-8758-89D396676A3C}">
      <dsp:nvSpPr>
        <dsp:cNvPr id="0" name=""/>
        <dsp:cNvSpPr/>
      </dsp:nvSpPr>
      <dsp:spPr>
        <a:xfrm>
          <a:off x="3477981" y="2063839"/>
          <a:ext cx="1273636" cy="2462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marL="0" lvl="0" indent="0" algn="just" defTabSz="577850">
            <a:lnSpc>
              <a:spcPct val="90000"/>
            </a:lnSpc>
            <a:spcBef>
              <a:spcPct val="0"/>
            </a:spcBef>
            <a:spcAft>
              <a:spcPct val="35000"/>
            </a:spcAft>
            <a:buNone/>
          </a:pPr>
          <a:r>
            <a:rPr lang="en-US" sz="1300" b="1" u="sng" kern="1200" dirty="0"/>
            <a:t>Cooperación voluntaria con mandato legal</a:t>
          </a:r>
          <a:endParaRPr lang="es-ES" sz="1300" b="1" u="sng" kern="1200" dirty="0"/>
        </a:p>
      </dsp:txBody>
      <dsp:txXfrm>
        <a:off x="3477981" y="2063839"/>
        <a:ext cx="1273636" cy="2462123"/>
      </dsp:txXfrm>
    </dsp:sp>
    <dsp:sp modelId="{4CEC79C7-DDF2-408C-9EA1-8B48B1B783CD}">
      <dsp:nvSpPr>
        <dsp:cNvPr id="0" name=""/>
        <dsp:cNvSpPr/>
      </dsp:nvSpPr>
      <dsp:spPr>
        <a:xfrm>
          <a:off x="5074304" y="1145068"/>
          <a:ext cx="470700" cy="4707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A3089-450C-4953-BBD4-2ED812225A7E}">
      <dsp:nvSpPr>
        <dsp:cNvPr id="0" name=""/>
        <dsp:cNvSpPr/>
      </dsp:nvSpPr>
      <dsp:spPr>
        <a:xfrm>
          <a:off x="5309654" y="1380418"/>
          <a:ext cx="1737969" cy="3145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marL="0" lvl="0" indent="0" algn="just" defTabSz="577850">
            <a:lnSpc>
              <a:spcPct val="90000"/>
            </a:lnSpc>
            <a:spcBef>
              <a:spcPct val="0"/>
            </a:spcBef>
            <a:spcAft>
              <a:spcPct val="35000"/>
            </a:spcAft>
            <a:buNone/>
          </a:pPr>
          <a:r>
            <a:rPr lang="en-US" sz="1300" b="1" u="sng" kern="1200" dirty="0"/>
            <a:t>Cooperación voluntaria independientemente del mandato legal</a:t>
          </a:r>
          <a:r>
            <a:rPr sz="1300" kern="1200"/>
            <a:t> (posiblemente con habilitadores legales)</a:t>
          </a:r>
          <a:endParaRPr lang="es-ES" sz="1300" kern="1200" dirty="0"/>
        </a:p>
      </dsp:txBody>
      <dsp:txXfrm>
        <a:off x="5309654" y="1380418"/>
        <a:ext cx="1737969" cy="31455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800EAA-A10C-4DC1-95A9-770E065063FD}">
      <dsp:nvSpPr>
        <dsp:cNvPr id="0" name=""/>
        <dsp:cNvSpPr/>
      </dsp:nvSpPr>
      <dsp:spPr>
        <a:xfrm>
          <a:off x="0" y="-211790"/>
          <a:ext cx="8387542" cy="524221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33558A-DC4C-4FDB-B864-45FE9E1BD890}">
      <dsp:nvSpPr>
        <dsp:cNvPr id="0" name=""/>
        <dsp:cNvSpPr/>
      </dsp:nvSpPr>
      <dsp:spPr>
        <a:xfrm>
          <a:off x="1065217" y="3406384"/>
          <a:ext cx="218076" cy="21807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0AABD4-E811-4272-BF10-7BDA78FD4DE0}">
      <dsp:nvSpPr>
        <dsp:cNvPr id="0" name=""/>
        <dsp:cNvSpPr/>
      </dsp:nvSpPr>
      <dsp:spPr>
        <a:xfrm>
          <a:off x="1174255" y="3076254"/>
          <a:ext cx="1954297" cy="2393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554" tIns="0" rIns="0" bIns="0" numCol="1" spcCol="1270" anchor="t" anchorCtr="0">
          <a:noAutofit/>
        </a:bodyPr>
        <a:lstStyle/>
        <a:p>
          <a:pPr marL="0" lvl="0" indent="0" algn="just" defTabSz="666750">
            <a:lnSpc>
              <a:spcPct val="90000"/>
            </a:lnSpc>
            <a:spcBef>
              <a:spcPct val="0"/>
            </a:spcBef>
            <a:spcAft>
              <a:spcPct val="35000"/>
            </a:spcAft>
            <a:buNone/>
          </a:pPr>
          <a:r>
            <a:rPr sz="1500" kern="1200"/>
            <a:t>Cooperación obligatoria con mandato legal (en virtud de un tratado de asistencia judicial recíproca u orden de presentación)</a:t>
          </a:r>
          <a:endParaRPr lang="es-ES" sz="1500" kern="1200" dirty="0"/>
        </a:p>
      </dsp:txBody>
      <dsp:txXfrm>
        <a:off x="1174255" y="3076254"/>
        <a:ext cx="1954297" cy="2393336"/>
      </dsp:txXfrm>
    </dsp:sp>
    <dsp:sp modelId="{CFF06B7C-37D8-441C-B976-4A4262887E62}">
      <dsp:nvSpPr>
        <dsp:cNvPr id="0" name=""/>
        <dsp:cNvSpPr/>
      </dsp:nvSpPr>
      <dsp:spPr>
        <a:xfrm>
          <a:off x="2990158" y="1981551"/>
          <a:ext cx="394214" cy="39421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211350-30BF-450A-8758-89D396676A3C}">
      <dsp:nvSpPr>
        <dsp:cNvPr id="0" name=""/>
        <dsp:cNvSpPr/>
      </dsp:nvSpPr>
      <dsp:spPr>
        <a:xfrm>
          <a:off x="3187265" y="2178658"/>
          <a:ext cx="2013010" cy="2851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886" tIns="0" rIns="0" bIns="0" numCol="1" spcCol="1270" anchor="t" anchorCtr="0">
          <a:noAutofit/>
        </a:bodyPr>
        <a:lstStyle/>
        <a:p>
          <a:pPr marL="0" lvl="0" indent="0" algn="just" defTabSz="666750">
            <a:lnSpc>
              <a:spcPct val="90000"/>
            </a:lnSpc>
            <a:spcBef>
              <a:spcPct val="0"/>
            </a:spcBef>
            <a:spcAft>
              <a:spcPct val="35000"/>
            </a:spcAft>
            <a:buNone/>
          </a:pPr>
          <a:r>
            <a:rPr sz="1500" kern="1200"/>
            <a:t>Cooperación voluntaria con mandato legal (por ejemplo, el artículo 32 del Convenio de Budapest)</a:t>
          </a:r>
          <a:endParaRPr lang="es-ES" sz="1500" kern="1200" dirty="0"/>
        </a:p>
      </dsp:txBody>
      <dsp:txXfrm>
        <a:off x="3187265" y="2178658"/>
        <a:ext cx="2013010" cy="2851764"/>
      </dsp:txXfrm>
    </dsp:sp>
    <dsp:sp modelId="{4CEC79C7-DDF2-408C-9EA1-8B48B1B783CD}">
      <dsp:nvSpPr>
        <dsp:cNvPr id="0" name=""/>
        <dsp:cNvSpPr/>
      </dsp:nvSpPr>
      <dsp:spPr>
        <a:xfrm>
          <a:off x="5305120" y="1114489"/>
          <a:ext cx="545190" cy="54519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A3089-450C-4953-BBD4-2ED812225A7E}">
      <dsp:nvSpPr>
        <dsp:cNvPr id="0" name=""/>
        <dsp:cNvSpPr/>
      </dsp:nvSpPr>
      <dsp:spPr>
        <a:xfrm>
          <a:off x="5577715" y="1387084"/>
          <a:ext cx="2013010" cy="3643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8885" tIns="0" rIns="0" bIns="0" numCol="1" spcCol="1270" anchor="t" anchorCtr="0">
          <a:noAutofit/>
        </a:bodyPr>
        <a:lstStyle/>
        <a:p>
          <a:pPr marL="0" lvl="0" indent="0" algn="just" defTabSz="666750">
            <a:lnSpc>
              <a:spcPct val="90000"/>
            </a:lnSpc>
            <a:spcBef>
              <a:spcPct val="0"/>
            </a:spcBef>
            <a:spcAft>
              <a:spcPct val="35000"/>
            </a:spcAft>
            <a:buNone/>
          </a:pPr>
          <a:r>
            <a:rPr sz="1500" kern="1200"/>
            <a:t>Cooperación voluntaria independientemente del mandato legal (cooperación directa con proveedores de servicios extranjeros)</a:t>
          </a:r>
          <a:endParaRPr lang="es-ES" sz="1500" kern="1200" dirty="0"/>
        </a:p>
      </dsp:txBody>
      <dsp:txXfrm>
        <a:off x="5577715" y="1387084"/>
        <a:ext cx="2013010" cy="364333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30EC5B9-F61F-9249-A658-0F2D6B7F667A}" type="datetimeFigureOut">
              <a:rPr lang="en-US" smtClean="0"/>
              <a:pPr/>
              <a:t>1/25/2019</a:t>
            </a:fld>
            <a:endParaRPr lang="es-E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6C0AAD-8443-9D4A-94B7-EFA286386D47}" type="slidenum">
              <a:rPr lang="en-US" smtClean="0"/>
              <a:pPr/>
              <a:t>‹#›</a:t>
            </a:fld>
            <a:endParaRPr lang="es-ES"/>
          </a:p>
        </p:txBody>
      </p:sp>
    </p:spTree>
    <p:extLst>
      <p:ext uri="{BB962C8B-B14F-4D97-AF65-F5344CB8AC3E}">
        <p14:creationId xmlns:p14="http://schemas.microsoft.com/office/powerpoint/2010/main" val="41140073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541D7-08E2-C04F-88F4-7F9390566DF9}" type="datetimeFigureOut">
              <a:rPr lang="en-US" smtClean="0"/>
              <a:pPr/>
              <a:t>1/25/2019</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221978-7AB2-D644-A1FF-AF545A1745C1}" type="slidenum">
              <a:rPr lang="en-US" smtClean="0"/>
              <a:pPr/>
              <a:t>‹#›</a:t>
            </a:fld>
            <a:endParaRPr lang="es-ES"/>
          </a:p>
        </p:txBody>
      </p:sp>
    </p:spTree>
    <p:extLst>
      <p:ext uri="{BB962C8B-B14F-4D97-AF65-F5344CB8AC3E}">
        <p14:creationId xmlns:p14="http://schemas.microsoft.com/office/powerpoint/2010/main" val="3092087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kern="1200" dirty="0">
                <a:solidFill>
                  <a:schemeClr val="tx1"/>
                </a:solidFill>
                <a:latin typeface="+mn-lt"/>
              </a:rPr>
              <a:t>Cooperación con la industria</a:t>
            </a:r>
            <a:endParaRPr lang="es-ES" sz="1200" kern="1200" dirty="0">
              <a:solidFill>
                <a:schemeClr val="tx1"/>
              </a:solidFill>
              <a:latin typeface="+mn-lt"/>
              <a:ea typeface="+mn-ea"/>
              <a:cs typeface="+mn-cs"/>
            </a:endParaRPr>
          </a:p>
          <a:p>
            <a:r>
              <a:rPr lang="en-GB" sz="1200" kern="1200" dirty="0">
                <a:solidFill>
                  <a:schemeClr val="tx1"/>
                </a:solidFill>
                <a:latin typeface="+mn-lt"/>
              </a:rPr>
              <a:t>Esta sesión tiene como objetivo proporcionar a los formadores un marco para desarrollar material de formación que se entregará como parte de un programa más amplio. Es esencial que los jueces y fiscales conozcan los medios y canales disponibles de cooperación del sector privado para combatir la ciberdelincuencia. Esta sesión proporciona una descripción general de estos </a:t>
            </a:r>
            <a:r>
              <a:rPr lang="en-GB" sz="1200" kern="1200" dirty="0" err="1">
                <a:solidFill>
                  <a:schemeClr val="tx1"/>
                </a:solidFill>
                <a:latin typeface="+mn-lt"/>
              </a:rPr>
              <a:t>métodos</a:t>
            </a:r>
            <a:r>
              <a:rPr lang="en-GB" sz="1200" kern="1200" dirty="0">
                <a:solidFill>
                  <a:schemeClr val="tx1"/>
                </a:solidFill>
                <a:latin typeface="+mn-lt"/>
              </a:rPr>
              <a:t>. Se proporciona una presentación en PowerPoint como un recurso para que los formadores la utilicen si se considera </a:t>
            </a:r>
            <a:r>
              <a:rPr lang="en-GB" sz="1200" kern="1200" dirty="0" err="1">
                <a:solidFill>
                  <a:schemeClr val="tx1"/>
                </a:solidFill>
                <a:latin typeface="+mn-lt"/>
              </a:rPr>
              <a:t>apropiado</a:t>
            </a:r>
            <a:r>
              <a:rPr lang="en-GB" sz="1200" kern="1200" dirty="0">
                <a:solidFill>
                  <a:schemeClr val="tx1"/>
                </a:solidFill>
                <a:latin typeface="+mn-lt"/>
              </a:rPr>
              <a:t>.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a:t>
            </a:fld>
            <a:endParaRPr lang="es-ES" dirty="0"/>
          </a:p>
        </p:txBody>
      </p:sp>
    </p:spTree>
    <p:extLst>
      <p:ext uri="{BB962C8B-B14F-4D97-AF65-F5344CB8AC3E}">
        <p14:creationId xmlns:p14="http://schemas.microsoft.com/office/powerpoint/2010/main" val="2800725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dirty="0"/>
              <a:t>El formador debe explicar la información del suscriptor como información para identificar al usuario de direcciones IP específicas o direcciones IP utilizadas por personas específicas (incluidos los datos de los registradores en los registrantes de dominio). El formador debe usar ejemplos de información del suscriptor (como el nombre del suscriptor, dirección, información de facturación, etc.) para explicar el alcance de la información del </a:t>
            </a:r>
            <a:r>
              <a:rPr dirty="0" err="1"/>
              <a:t>suscriptor</a:t>
            </a:r>
            <a:r>
              <a:rPr dirty="0"/>
              <a:t>.</a:t>
            </a:r>
            <a:r>
              <a:rPr lang="es-ES" dirty="0"/>
              <a:t> </a:t>
            </a:r>
            <a:r>
              <a:rPr dirty="0" err="1"/>
              <a:t>En</a:t>
            </a:r>
            <a:r>
              <a:rPr dirty="0"/>
              <a:t> esta etapa, el formador también debe resaltar la importancia de la información del suscriptor con fines de investigación. En una etapa preliminar de una investigación, la información del suscriptor es esencial para los propósitos de identificar y obtener información sobre posibles sospechosos. En general, como los participantes verán más adelante, los proveedores de servicios de los EE. UU. brindan acceso a la información de los suscriptores a las autoridades extranjeras más fácilmente que los datos de tráfico y los datos de contenido.</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11</a:t>
            </a:fld>
            <a:endParaRPr lang="es-ES"/>
          </a:p>
        </p:txBody>
      </p:sp>
    </p:spTree>
    <p:extLst>
      <p:ext uri="{BB962C8B-B14F-4D97-AF65-F5344CB8AC3E}">
        <p14:creationId xmlns:p14="http://schemas.microsoft.com/office/powerpoint/2010/main" val="388900742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a:solidFill>
                  <a:schemeClr val="tx1"/>
                </a:solidFill>
                <a:latin typeface="+mn-lt"/>
              </a:rPr>
              <a:t>Es importante que tanto el formador como los delegados entiendan cuáles son los objetivos de la </a:t>
            </a:r>
            <a:r>
              <a:rPr lang="en-GB" sz="1200" kern="1200" dirty="0" err="1">
                <a:solidFill>
                  <a:schemeClr val="tx1"/>
                </a:solidFill>
                <a:latin typeface="+mn-lt"/>
              </a:rPr>
              <a:t>lección</a:t>
            </a:r>
            <a:r>
              <a:rPr lang="en-GB" sz="1200" kern="1200" dirty="0">
                <a:solidFill>
                  <a:schemeClr val="tx1"/>
                </a:solidFill>
                <a:latin typeface="+mn-lt"/>
              </a:rPr>
              <a:t>. </a:t>
            </a:r>
            <a:r>
              <a:rPr lang="en-GB" sz="1200" kern="1200" dirty="0" err="1">
                <a:solidFill>
                  <a:schemeClr val="tx1"/>
                </a:solidFill>
                <a:latin typeface="+mn-lt"/>
              </a:rPr>
              <a:t>Estos</a:t>
            </a:r>
            <a:r>
              <a:rPr lang="en-GB" sz="1200" kern="1200" dirty="0">
                <a:solidFill>
                  <a:schemeClr val="tx1"/>
                </a:solidFill>
                <a:latin typeface="+mn-lt"/>
              </a:rPr>
              <a:t> objetivos deben explicarse en detalle a los delegados antes de que comience la sesión utilizando la información en la diapositiva. Esta diapositiva se repetirá al final de la lección para recapitular la sesión.</a:t>
            </a:r>
            <a:endParaRPr lang="es-E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105</a:t>
            </a:fld>
            <a:endParaRPr lang="es-ES" dirty="0"/>
          </a:p>
        </p:txBody>
      </p:sp>
    </p:spTree>
    <p:extLst>
      <p:ext uri="{BB962C8B-B14F-4D97-AF65-F5344CB8AC3E}">
        <p14:creationId xmlns:p14="http://schemas.microsoft.com/office/powerpoint/2010/main" val="81643789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a:solidFill>
                  <a:schemeClr val="tx1"/>
                </a:solidFill>
                <a:latin typeface="+mn-lt"/>
              </a:rPr>
              <a:t>Es importante que tanto el formador como los delegados entiendan cuáles son los objetivos de la </a:t>
            </a:r>
            <a:r>
              <a:rPr lang="en-GB" sz="1200" kern="1200" dirty="0" err="1">
                <a:solidFill>
                  <a:schemeClr val="tx1"/>
                </a:solidFill>
                <a:latin typeface="+mn-lt"/>
              </a:rPr>
              <a:t>lección</a:t>
            </a:r>
            <a:r>
              <a:rPr lang="en-GB" sz="1200" kern="1200" dirty="0">
                <a:solidFill>
                  <a:schemeClr val="tx1"/>
                </a:solidFill>
                <a:latin typeface="+mn-lt"/>
              </a:rPr>
              <a:t>. </a:t>
            </a:r>
            <a:r>
              <a:rPr lang="en-GB" sz="1200" kern="1200" dirty="0" err="1">
                <a:solidFill>
                  <a:schemeClr val="tx1"/>
                </a:solidFill>
                <a:latin typeface="+mn-lt"/>
              </a:rPr>
              <a:t>Estos</a:t>
            </a:r>
            <a:r>
              <a:rPr lang="en-GB" sz="1200" kern="1200" dirty="0">
                <a:solidFill>
                  <a:schemeClr val="tx1"/>
                </a:solidFill>
                <a:latin typeface="+mn-lt"/>
              </a:rPr>
              <a:t> objetivos deben explicarse en detalle a los delegados antes de que comience la sesión utilizando la información en la diapositiva. Esta diapositiva se repetirá al final de la lección para recapitular la sesión.</a:t>
            </a:r>
            <a:endParaRPr lang="es-E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106</a:t>
            </a:fld>
            <a:endParaRPr lang="es-ES" dirty="0"/>
          </a:p>
        </p:txBody>
      </p:sp>
    </p:spTree>
    <p:extLst>
      <p:ext uri="{BB962C8B-B14F-4D97-AF65-F5344CB8AC3E}">
        <p14:creationId xmlns:p14="http://schemas.microsoft.com/office/powerpoint/2010/main" val="81643789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effectLst/>
                <a:latin typeface="+mn-lt"/>
              </a:rPr>
              <a:t>El formador debe dar a los participantes la oportunidad de hacer cualquier pregunta que </a:t>
            </a:r>
            <a:r>
              <a:rPr lang="en-GB" sz="1200" kern="1200" dirty="0" err="1">
                <a:solidFill>
                  <a:schemeClr val="tx1"/>
                </a:solidFill>
                <a:effectLst/>
                <a:latin typeface="+mn-lt"/>
              </a:rPr>
              <a:t>pueda</a:t>
            </a:r>
            <a:r>
              <a:rPr lang="en-GB" sz="1200" kern="1200" dirty="0">
                <a:solidFill>
                  <a:schemeClr val="tx1"/>
                </a:solidFill>
                <a:effectLst/>
                <a:latin typeface="+mn-lt"/>
              </a:rPr>
              <a:t> tener en relación con la lección.</a:t>
            </a:r>
          </a:p>
          <a:p>
            <a:endParaRPr lang="es-ES" sz="1200" kern="1200" dirty="0">
              <a:solidFill>
                <a:schemeClr val="tx1"/>
              </a:solidFill>
              <a:effectLst/>
              <a:latin typeface="+mn-lt"/>
              <a:ea typeface="+mn-ea"/>
              <a:cs typeface="+mn-cs"/>
            </a:endParaRPr>
          </a:p>
          <a:p>
            <a:r>
              <a:rPr lang="en-US" sz="1200" b="1" kern="1200" dirty="0">
                <a:solidFill>
                  <a:schemeClr val="tx1"/>
                </a:solidFill>
                <a:effectLst/>
                <a:latin typeface="+mn-lt"/>
              </a:rPr>
              <a:t>Ejercicios prácticos</a:t>
            </a:r>
            <a:r>
              <a:rPr dirty="0"/>
              <a:t> (si corresponde)</a:t>
            </a:r>
            <a:endParaRPr lang="es-ES" sz="1200" kern="1200" dirty="0">
              <a:solidFill>
                <a:schemeClr val="tx1"/>
              </a:solidFill>
              <a:effectLst/>
              <a:latin typeface="+mn-lt"/>
              <a:ea typeface="+mn-ea"/>
              <a:cs typeface="+mn-cs"/>
            </a:endParaRPr>
          </a:p>
          <a:p>
            <a:r>
              <a:rPr lang="en-GB" sz="1200" kern="1200" dirty="0">
                <a:solidFill>
                  <a:schemeClr val="tx1"/>
                </a:solidFill>
                <a:effectLst/>
                <a:latin typeface="+mn-lt"/>
              </a:rPr>
              <a:t>No hay otros ejercicios prácticos planificados para esta sesión. Sin embargo, esta sesión pretende ser interactiva y se incluyen estudios de casos que se discutirán verbalmente entre los participantes. </a:t>
            </a:r>
          </a:p>
          <a:p>
            <a:endParaRPr lang="es-ES" sz="1200" kern="1200" dirty="0">
              <a:solidFill>
                <a:schemeClr val="tx1"/>
              </a:solidFill>
              <a:effectLst/>
              <a:latin typeface="+mn-lt"/>
              <a:ea typeface="+mn-ea"/>
              <a:cs typeface="+mn-cs"/>
            </a:endParaRPr>
          </a:p>
          <a:p>
            <a:r>
              <a:rPr lang="en-US" sz="1200" b="1" kern="1200" dirty="0">
                <a:solidFill>
                  <a:schemeClr val="tx1"/>
                </a:solidFill>
                <a:effectLst/>
                <a:latin typeface="+mn-lt"/>
              </a:rPr>
              <a:t>Verificación de conocimiento </a:t>
            </a:r>
            <a:endParaRPr lang="es-ES" sz="1200" kern="1200" dirty="0">
              <a:solidFill>
                <a:schemeClr val="tx1"/>
              </a:solidFill>
              <a:effectLst/>
              <a:latin typeface="+mn-lt"/>
              <a:ea typeface="+mn-ea"/>
              <a:cs typeface="+mn-cs"/>
            </a:endParaRPr>
          </a:p>
          <a:p>
            <a:r>
              <a:rPr lang="en-US" sz="1200" kern="1200" dirty="0">
                <a:solidFill>
                  <a:schemeClr val="tx1"/>
                </a:solidFill>
                <a:effectLst/>
                <a:latin typeface="+mn-lt"/>
              </a:rPr>
              <a:t>No se prevé una verificación de conocimiento específica para esta lección. Sin embargo, el formador puede hacer preguntas al final de la lección.</a:t>
            </a:r>
            <a:endParaRPr lang="es-ES" sz="1200" kern="1200" dirty="0">
              <a:solidFill>
                <a:schemeClr val="tx1"/>
              </a:solidFill>
              <a:effectLst/>
              <a:latin typeface="+mn-lt"/>
              <a:ea typeface="+mn-ea"/>
              <a:cs typeface="+mn-cs"/>
            </a:endParaRPr>
          </a:p>
          <a:p>
            <a:endParaRPr lang="es-E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107</a:t>
            </a:fld>
            <a:endParaRPr lang="es-ES"/>
          </a:p>
        </p:txBody>
      </p:sp>
    </p:spTree>
    <p:extLst>
      <p:ext uri="{BB962C8B-B14F-4D97-AF65-F5344CB8AC3E}">
        <p14:creationId xmlns:p14="http://schemas.microsoft.com/office/powerpoint/2010/main" val="3868169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dirty="0"/>
              <a:t>El formador debe explicar el significado del término "datos de tráfico": los datos de tráfico son archivos de registro anónimos que registran actividades del sistema operativo de sistemas informáticos o de comunicación entre sistemas informáticos. El formador también debe enfatizar la importancia de los datos de tráfico con fines de investigación y las facultades de procedimiento en la legislación nacional específica para datos de tráfico (por ejemplo, conservación rápida y divulgación parcial de datos de tráfico y recopilación de datos de tráfico en tiempo real). Es importante que los participantes entiendan que los datos de tráfico son datos de registro que indican ciertos detalles con respecto a la comunicación (es decir, origen, destino, ruta, hora, fecha, tamaño, duración o tipo de servicio subyacente).</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12</a:t>
            </a:fld>
            <a:endParaRPr lang="es-ES"/>
          </a:p>
        </p:txBody>
      </p:sp>
    </p:spTree>
    <p:extLst>
      <p:ext uri="{BB962C8B-B14F-4D97-AF65-F5344CB8AC3E}">
        <p14:creationId xmlns:p14="http://schemas.microsoft.com/office/powerpoint/2010/main" val="1349628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dirty="0"/>
              <a:t>El formador debe explicar el término "datos de contenido". Puede ser útil que el formador se centre en ejemplos de datos de contenido para que los participantes puedan comprender su alcance. Es importante que el formador enfatice que los datos de contenido son los más sensibles a la privacidad, ya que no son datos anonimizados y contienen contenido de comunicación real y/o mensajes o información que se transmite.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13</a:t>
            </a:fld>
            <a:endParaRPr lang="es-ES"/>
          </a:p>
        </p:txBody>
      </p:sp>
    </p:spTree>
    <p:extLst>
      <p:ext uri="{BB962C8B-B14F-4D97-AF65-F5344CB8AC3E}">
        <p14:creationId xmlns:p14="http://schemas.microsoft.com/office/powerpoint/2010/main" val="2019995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dirty="0"/>
              <a:t>El formador debe explicar el significado de los datos de la nube. Puede ser útil referirse a servicios populares de almacenamiento en la nube para que los participantes puedan comprender esta tecnología relativamente nueva. Gran parte del problema con la cooperación con la industria es que los datos que están en posesión o control de la industria a menudo se presentan en forma de datos en la nube que se almacenan en otra jurisdicción. Es por eso que es importante explicar a los participantes qué son los datos de la nube.</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14</a:t>
            </a:fld>
            <a:endParaRPr lang="es-ES"/>
          </a:p>
        </p:txBody>
      </p:sp>
    </p:spTree>
    <p:extLst>
      <p:ext uri="{BB962C8B-B14F-4D97-AF65-F5344CB8AC3E}">
        <p14:creationId xmlns:p14="http://schemas.microsoft.com/office/powerpoint/2010/main" val="1748905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El formador debe consultar al Cloud Evidence Group (CEG), un grupo de trabajo del Comité de ciberdelincuencia (T-CY) del Consejo de Europa antes de pasar a las siguientes diapositivas que hablan sobre cómo los datos de la nube son diferentes a los </a:t>
            </a:r>
            <a:r>
              <a:rPr dirty="0" err="1"/>
              <a:t>datos</a:t>
            </a:r>
            <a:r>
              <a:rPr lang="es-ES" dirty="0"/>
              <a:t> informáticos</a:t>
            </a:r>
            <a:r>
              <a:rPr dirty="0"/>
              <a:t> </a:t>
            </a:r>
            <a:r>
              <a:rPr dirty="0" err="1"/>
              <a:t>convencionales</a:t>
            </a:r>
            <a:r>
              <a:rPr dirty="0"/>
              <a:t>. </a:t>
            </a:r>
          </a:p>
          <a:p>
            <a:endParaRPr lang="es-ES" baseline="0" dirty="0"/>
          </a:p>
          <a:p>
            <a:r>
              <a:rPr dirty="0"/>
              <a:t>Más información del CEG: http://www.coe.int/en/web/cybercrime/ceg</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15</a:t>
            </a:fld>
            <a:endParaRPr lang="es-ES"/>
          </a:p>
        </p:txBody>
      </p:sp>
    </p:spTree>
    <p:extLst>
      <p:ext uri="{BB962C8B-B14F-4D97-AF65-F5344CB8AC3E}">
        <p14:creationId xmlns:p14="http://schemas.microsoft.com/office/powerpoint/2010/main" val="3189028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dirty="0"/>
              <a:t>En esta etapa de la lección, el formador debe explicar algunos de los desafíos clave que surgen como resultado del almacenamiento en la nube y el almacenamiento remoto de datos que fueron </a:t>
            </a:r>
            <a:r>
              <a:rPr dirty="0" err="1"/>
              <a:t>tratados</a:t>
            </a:r>
            <a:r>
              <a:rPr dirty="0"/>
              <a:t> por</a:t>
            </a:r>
            <a:r>
              <a:rPr lang="es-ES" dirty="0"/>
              <a:t> el</a:t>
            </a:r>
            <a:r>
              <a:rPr dirty="0"/>
              <a:t> Cloud Evidence Group. Problemas particulares, incluidos los problemas de jurisdicción, qué reglas de acceso se aplicarán y las múltiples capas de jurisdicción, son de particular interés para los participantes, ya que estos temas pueden ser utilizados por el formador para resaltar la importancia de la cooperación directa con la industria extranjera para combatir eficazmente ciberdelincuencia.</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16</a:t>
            </a:fld>
            <a:endParaRPr lang="es-ES"/>
          </a:p>
        </p:txBody>
      </p:sp>
    </p:spTree>
    <p:extLst>
      <p:ext uri="{BB962C8B-B14F-4D97-AF65-F5344CB8AC3E}">
        <p14:creationId xmlns:p14="http://schemas.microsoft.com/office/powerpoint/2010/main" val="3014842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dirty="0"/>
              <a:t>El formador debe dar a los participantes la oportunidad de hacer cualquier </a:t>
            </a:r>
            <a:r>
              <a:rPr dirty="0" err="1"/>
              <a:t>pregunta</a:t>
            </a:r>
            <a:r>
              <a:rPr dirty="0"/>
              <a:t> </a:t>
            </a:r>
            <a:r>
              <a:rPr lang="es-ES" dirty="0"/>
              <a:t>relacionada </a:t>
            </a:r>
            <a:r>
              <a:rPr dirty="0"/>
              <a:t>con la Parte uno de la lección.</a:t>
            </a:r>
            <a:endParaRPr lang="es-E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es-ES"/>
          </a:p>
        </p:txBody>
      </p:sp>
    </p:spTree>
    <p:extLst>
      <p:ext uri="{BB962C8B-B14F-4D97-AF65-F5344CB8AC3E}">
        <p14:creationId xmlns:p14="http://schemas.microsoft.com/office/powerpoint/2010/main" val="231602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dirty="0"/>
              <a:t>Los participantes deben conocer las formas en que se puede habilitar la cooperación entre las fuerzas del orden y los proveedores de servicios del sector privado nacional. Esta parte les explicará los diferentes niveles de cooperación y las diversas consideraciones que los participantes deben tener en cuenta al ejercer sus poderes en relación con el acceso a los datos en poder de los proveedores de servicios nacionales.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18</a:t>
            </a:fld>
            <a:endParaRPr lang="es-ES"/>
          </a:p>
        </p:txBody>
      </p:sp>
    </p:spTree>
    <p:extLst>
      <p:ext uri="{BB962C8B-B14F-4D97-AF65-F5344CB8AC3E}">
        <p14:creationId xmlns:p14="http://schemas.microsoft.com/office/powerpoint/2010/main" val="334464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El formador debe explicar los tres niveles de cooperación que pueden darse con la industria nacional:</a:t>
            </a:r>
          </a:p>
          <a:p>
            <a:endParaRPr lang="es-ES" baseline="0" dirty="0"/>
          </a:p>
          <a:p>
            <a:pPr marL="228600" indent="-228600" algn="just">
              <a:buAutoNum type="arabicPeriod"/>
            </a:pPr>
            <a:r>
              <a:rPr lang="en-US" b="1" baseline="0" dirty="0"/>
              <a:t>Cooperación obligatoria con mandato legal – </a:t>
            </a:r>
            <a:r>
              <a:rPr dirty="0"/>
              <a:t>se trata de una cooperación obligatoria derivada de la aplicación de la ley que ejerce facultades de procedimiento que corresponden a los artículos 16 a 21 del Convenio de Budapest.</a:t>
            </a:r>
            <a:r>
              <a:rPr lang="en-US" b="0" baseline="0" dirty="0"/>
              <a:t> Esto implica la emisión de órdenes/garantías que exigen que el sujeto de dicha orden/garantía coopere con las agencias de aplicación de la ley.</a:t>
            </a:r>
          </a:p>
          <a:p>
            <a:pPr marL="228600" indent="-228600">
              <a:buAutoNum type="arabicPeriod"/>
            </a:pPr>
            <a:r>
              <a:rPr lang="en-US" b="1" baseline="0" dirty="0"/>
              <a:t>Cooperación voluntaria con mandato legal – </a:t>
            </a:r>
            <a:r>
              <a:rPr dirty="0"/>
              <a:t>es una cooperación voluntaria que se realiza sobre la base de un mandato legal que no tiene la misma fuerza que las disposiciones legales obligatorias.</a:t>
            </a:r>
            <a:r>
              <a:rPr lang="en-US" b="0" baseline="0" dirty="0"/>
              <a:t> Por ejemplo, tal cooperación puede ser el resultado de un memorando de entendimiento firmado entre un operador del sector privado y una agencia de aplicación de la ley.</a:t>
            </a:r>
          </a:p>
          <a:p>
            <a:pPr marL="228600" indent="-228600">
              <a:buAutoNum type="arabicPeriod"/>
            </a:pPr>
            <a:r>
              <a:rPr lang="en-US" b="1" baseline="0" dirty="0"/>
              <a:t>Cooperación voluntaria sin importar el mandato legal – </a:t>
            </a:r>
            <a:r>
              <a:rPr dirty="0"/>
              <a:t>esta es una cooperación voluntaria que ocurre a pesar de que no existe un mandato legal para la misma.</a:t>
            </a:r>
            <a:r>
              <a:rPr lang="en-US" b="0" baseline="0" dirty="0"/>
              <a:t> Tal cooperación puede ser habilitada por la ley, pero no es requerida por ella.</a:t>
            </a:r>
            <a:endParaRPr lang="es-ES" b="1" baseline="0"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19</a:t>
            </a:fld>
            <a:endParaRPr lang="es-ES"/>
          </a:p>
        </p:txBody>
      </p:sp>
    </p:spTree>
    <p:extLst>
      <p:ext uri="{BB962C8B-B14F-4D97-AF65-F5344CB8AC3E}">
        <p14:creationId xmlns:p14="http://schemas.microsoft.com/office/powerpoint/2010/main" val="121396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dirty="0"/>
              <a:t>El formador debe llevar a los participantes a través de la lista de disposiciones legales que exigen la cooperación entre los proveedores de servicios del sector privado y la industria. El formador debe decirle a los participantes que las consideraciones clave con respecto a </a:t>
            </a:r>
            <a:r>
              <a:rPr dirty="0" err="1"/>
              <a:t>cada</a:t>
            </a:r>
            <a:r>
              <a:rPr dirty="0"/>
              <a:t> </a:t>
            </a:r>
            <a:r>
              <a:rPr lang="es-ES" dirty="0"/>
              <a:t>facultad</a:t>
            </a:r>
            <a:r>
              <a:rPr dirty="0"/>
              <a:t> serán tratadas individualmente.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20</a:t>
            </a:fld>
            <a:endParaRPr lang="es-ES"/>
          </a:p>
        </p:txBody>
      </p:sp>
    </p:spTree>
    <p:extLst>
      <p:ext uri="{BB962C8B-B14F-4D97-AF65-F5344CB8AC3E}">
        <p14:creationId xmlns:p14="http://schemas.microsoft.com/office/powerpoint/2010/main" val="1117195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i="0" kern="1200" dirty="0">
                <a:solidFill>
                  <a:schemeClr val="tx1"/>
                </a:solidFill>
                <a:latin typeface="+mn-lt"/>
              </a:rPr>
              <a:t>La diapositiva de agenda enumera las diferentes partes de la sesión.</a:t>
            </a:r>
            <a:r>
              <a:rPr dirty="0"/>
              <a:t> </a:t>
            </a:r>
            <a:r>
              <a:rPr lang="en-GB" sz="1200" i="0" kern="1200" dirty="0">
                <a:solidFill>
                  <a:schemeClr val="tx1"/>
                </a:solidFill>
                <a:latin typeface="+mn-lt"/>
              </a:rPr>
              <a:t>El formador debe explicar cómo se presentarán los materiales y que habrá tiempo para la participación del público y preguntas al final de cada parte. </a:t>
            </a:r>
            <a:r>
              <a:rPr dirty="0"/>
              <a:t>En este punto, el formador debe enfatizar que esta formación está diseñada para ser interactiva y que se espera que los delegados participen durante toda la </a:t>
            </a:r>
            <a:r>
              <a:rPr dirty="0" err="1"/>
              <a:t>sesión</a:t>
            </a:r>
            <a:r>
              <a:rPr dirty="0"/>
              <a:t>.</a:t>
            </a:r>
            <a:r>
              <a:rPr lang="en-GB" sz="1200" i="0" kern="1200" dirty="0">
                <a:solidFill>
                  <a:schemeClr val="tx1"/>
                </a:solidFill>
                <a:latin typeface="+mn-lt"/>
              </a:rPr>
              <a:t>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a:t>
            </a:fld>
            <a:endParaRPr lang="es-ES" dirty="0"/>
          </a:p>
        </p:txBody>
      </p:sp>
    </p:spTree>
    <p:extLst>
      <p:ext uri="{BB962C8B-B14F-4D97-AF65-F5344CB8AC3E}">
        <p14:creationId xmlns:p14="http://schemas.microsoft.com/office/powerpoint/2010/main" val="3578140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dirty="0"/>
              <a:t>El formador debe explicar el poder interno para buscar la conservación rápida de los </a:t>
            </a:r>
            <a:r>
              <a:rPr dirty="0" err="1"/>
              <a:t>datos</a:t>
            </a:r>
            <a:r>
              <a:rPr dirty="0"/>
              <a:t> </a:t>
            </a:r>
            <a:r>
              <a:rPr lang="es-ES" dirty="0"/>
              <a:t>informáticos </a:t>
            </a:r>
            <a:r>
              <a:rPr dirty="0" err="1"/>
              <a:t>almacenados</a:t>
            </a:r>
            <a:r>
              <a:rPr dirty="0"/>
              <a:t>.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21</a:t>
            </a:fld>
            <a:endParaRPr lang="es-ES"/>
          </a:p>
        </p:txBody>
      </p:sp>
    </p:spTree>
    <p:extLst>
      <p:ext uri="{BB962C8B-B14F-4D97-AF65-F5344CB8AC3E}">
        <p14:creationId xmlns:p14="http://schemas.microsoft.com/office/powerpoint/2010/main" val="252903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Pedir a los proveedores de servicios que conserven los datos (Art. 16)</a:t>
            </a:r>
            <a:endParaRPr lang="es-ES" sz="1200" kern="1200" dirty="0">
              <a:solidFill>
                <a:schemeClr val="tx1"/>
              </a:solidFill>
              <a:effectLst/>
              <a:latin typeface="+mn-lt"/>
              <a:ea typeface="+mn-ea"/>
              <a:cs typeface="+mn-cs"/>
            </a:endParaRPr>
          </a:p>
          <a:p>
            <a:pPr marL="0" indent="0" algn="just">
              <a:buNone/>
            </a:pPr>
            <a:endParaRPr lang="es-ES" baseline="0" dirty="0"/>
          </a:p>
          <a:p>
            <a:pPr marL="0" indent="0" algn="just">
              <a:buNone/>
            </a:pPr>
            <a:r>
              <a:rPr dirty="0"/>
              <a:t>Es importante que los formadores expliquen el papel del fiscal/la judicatura con respecto al ejercicio de este poder para obtener la conservación expedita de datos informáticos específicos. El formador debe enfatizar las limitaciones particulares de esta facultad, incluyendo que se limite a ordenar la conservación y no la retención de datos, y que solo se pueda ejercer con respecto a investigaciones criminales específicas. Esto permitirá a los participantes comprender </a:t>
            </a:r>
            <a:r>
              <a:rPr dirty="0" err="1"/>
              <a:t>su</a:t>
            </a:r>
            <a:r>
              <a:rPr dirty="0"/>
              <a:t> </a:t>
            </a:r>
            <a:r>
              <a:rPr dirty="0" err="1"/>
              <a:t>alcance</a:t>
            </a:r>
            <a:r>
              <a:rPr lang="es-ES" dirty="0"/>
              <a:t>.</a:t>
            </a:r>
            <a:endParaRPr dirty="0"/>
          </a:p>
          <a:p>
            <a:pPr marL="0" indent="0" algn="just">
              <a:buNone/>
            </a:pPr>
            <a:endParaRPr lang="es-ES" baseline="0" dirty="0"/>
          </a:p>
          <a:p>
            <a:pPr marL="0" indent="0" algn="just">
              <a:buNone/>
            </a:pPr>
            <a:r>
              <a:rPr dirty="0"/>
              <a:t>El formador debe enfatizar la importancia de esta facultad con respecto a la cooperación con el sector privado a efectos de hacer cumplir la ley ya que muchos proveedores de servicios, ya sea por razones técnicas o comerciales, almacenan datos de sus abonados por computadora durante un período de tiempo limitado.</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22</a:t>
            </a:fld>
            <a:endParaRPr lang="es-ES"/>
          </a:p>
        </p:txBody>
      </p:sp>
    </p:spTree>
    <p:extLst>
      <p:ext uri="{BB962C8B-B14F-4D97-AF65-F5344CB8AC3E}">
        <p14:creationId xmlns:p14="http://schemas.microsoft.com/office/powerpoint/2010/main" val="1848858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Ordenar a los proveedores de servicios conservar los datos </a:t>
            </a:r>
            <a:endParaRPr lang="es-ES" sz="1200" kern="1200" dirty="0">
              <a:solidFill>
                <a:schemeClr val="tx1"/>
              </a:solidFill>
              <a:effectLst/>
              <a:latin typeface="+mn-lt"/>
              <a:ea typeface="+mn-ea"/>
              <a:cs typeface="+mn-cs"/>
            </a:endParaRPr>
          </a:p>
          <a:p>
            <a:endParaRPr lang="es-ES" dirty="0"/>
          </a:p>
          <a:p>
            <a:r>
              <a:rPr dirty="0"/>
              <a:t>El formador debe explicar algunas consideraciones clave que los participantes deben tener en cuenta al ordenar la conservación rápida de los datos almacenados de la computadora:</a:t>
            </a:r>
          </a:p>
          <a:p>
            <a:pPr marL="228600" indent="-228600">
              <a:buAutoNum type="arabicPeriod"/>
            </a:pPr>
            <a:r>
              <a:rPr dirty="0"/>
              <a:t>Es posible que se requiera la solicitud para indicar motivos para creer que los datos son vulnerables a la pérdida o modificación: Este requisito particular depende de si esto es un requisito de la legislación nacional. Sin embargo, puede ser prudente, independientemente de la persona que hace la orden, determinar si en realidad es necesario para la conservación rápida de estos datos o si hay tiempo suficiente para que el solicitante busque ejercer otras facultades procesales bajo la ley.</a:t>
            </a:r>
          </a:p>
          <a:p>
            <a:pPr marL="228600" indent="-228600" algn="just">
              <a:buAutoNum type="arabicPeriod"/>
            </a:pPr>
            <a:r>
              <a:rPr lang="es-ES" dirty="0"/>
              <a:t>La orden </a:t>
            </a:r>
            <a:r>
              <a:rPr dirty="0"/>
              <a:t>debe especificar claramente qué datos son el </a:t>
            </a:r>
            <a:r>
              <a:rPr dirty="0" err="1"/>
              <a:t>objeto</a:t>
            </a:r>
            <a:r>
              <a:rPr dirty="0"/>
              <a:t> de</a:t>
            </a:r>
            <a:r>
              <a:rPr lang="es-ES" dirty="0"/>
              <a:t> la orden</a:t>
            </a:r>
            <a:r>
              <a:rPr dirty="0"/>
              <a:t>: La orden debe hacerse en relación con datos específicos, no datos generales no especificados (por ejemplo, todos los datos en un sistema informático particular). </a:t>
            </a:r>
          </a:p>
          <a:p>
            <a:pPr marL="228600" indent="-228600" algn="just">
              <a:buAutoNum type="arabicPeriod"/>
            </a:pPr>
            <a:r>
              <a:rPr dirty="0"/>
              <a:t>La orden debe especificar si el proveedor de servicios privado debe congelar los datos: En ciertos casos, es importante que los datos que son objeto de dicha orden para la conservación rápida se congelen (es decir, se vuelvan inaccesibles). Por ejemplo, la policía puede desear que en los casos de pornografía infantil, ciertos datos informáticos almacenados que se engloban bajo la definición de pornografía infantil no solo sean conservados con rapidez, sino que también sean inaccesible temporalmente hasta que se puedan confiscar o asegurar de manera similar.</a:t>
            </a:r>
          </a:p>
          <a:p>
            <a:pPr marL="228600" indent="-228600">
              <a:buAutoNum type="arabicPeriod"/>
            </a:pPr>
            <a:r>
              <a:rPr dirty="0"/>
              <a:t>La orden debe especificar si se requiere que el proveedor de servicios privado mantenga una </a:t>
            </a:r>
            <a:r>
              <a:rPr dirty="0" err="1"/>
              <a:t>orden</a:t>
            </a:r>
            <a:r>
              <a:rPr dirty="0"/>
              <a:t> </a:t>
            </a:r>
            <a:r>
              <a:rPr dirty="0" err="1"/>
              <a:t>confidencial</a:t>
            </a:r>
            <a:r>
              <a:rPr lang="es-ES" dirty="0"/>
              <a:t>: s</a:t>
            </a:r>
            <a:r>
              <a:rPr dirty="0" err="1"/>
              <a:t>i</a:t>
            </a:r>
            <a:r>
              <a:rPr dirty="0"/>
              <a:t> se requiere que la orden sea confidencial, debe especificarse.</a:t>
            </a:r>
          </a:p>
          <a:p>
            <a:pPr marL="228600" indent="-228600">
              <a:buAutoNum type="arabicPeriod"/>
            </a:pPr>
            <a:r>
              <a:rPr dirty="0"/>
              <a:t>La orden debe especificar un período de tiempo </a:t>
            </a:r>
            <a:r>
              <a:rPr dirty="0" err="1"/>
              <a:t>definido</a:t>
            </a:r>
            <a:r>
              <a:rPr dirty="0"/>
              <a:t>:</a:t>
            </a:r>
            <a:r>
              <a:rPr lang="es-ES" dirty="0"/>
              <a:t> </a:t>
            </a:r>
            <a:r>
              <a:rPr dirty="0"/>
              <a:t>La orden debe establecer claramente un período de tiempo razonable dentro del límite legal por el cual un proveedor de servicios debe conservar ciertos datos.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23</a:t>
            </a:fld>
            <a:endParaRPr lang="es-ES"/>
          </a:p>
        </p:txBody>
      </p:sp>
    </p:spTree>
    <p:extLst>
      <p:ext uri="{BB962C8B-B14F-4D97-AF65-F5344CB8AC3E}">
        <p14:creationId xmlns:p14="http://schemas.microsoft.com/office/powerpoint/2010/main" val="1628298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dirty="0"/>
              <a:t>El formador debe explicar el poder interno para buscar la conservación rápida y la divulgación parcial de los datos de tráfico.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24</a:t>
            </a:fld>
            <a:endParaRPr lang="es-ES"/>
          </a:p>
        </p:txBody>
      </p:sp>
    </p:spTree>
    <p:extLst>
      <p:ext uri="{BB962C8B-B14F-4D97-AF65-F5344CB8AC3E}">
        <p14:creationId xmlns:p14="http://schemas.microsoft.com/office/powerpoint/2010/main" val="4094912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a:solidFill>
                  <a:schemeClr val="tx1"/>
                </a:solidFill>
                <a:effectLst/>
                <a:latin typeface="+mn-lt"/>
              </a:rPr>
              <a:t>Ordenar</a:t>
            </a:r>
            <a:r>
              <a:rPr lang="en-US" sz="1200" kern="1200" dirty="0">
                <a:solidFill>
                  <a:schemeClr val="tx1"/>
                </a:solidFill>
                <a:effectLst/>
                <a:latin typeface="+mn-lt"/>
              </a:rPr>
              <a:t> a los proveedores de servicios que revelen datos parciales de tráfico (Art. 17)</a:t>
            </a:r>
            <a:endParaRPr lang="es-ES" sz="1200" kern="1200" dirty="0">
              <a:solidFill>
                <a:schemeClr val="tx1"/>
              </a:solidFill>
              <a:effectLst/>
              <a:latin typeface="+mn-lt"/>
              <a:ea typeface="+mn-ea"/>
              <a:cs typeface="+mn-cs"/>
            </a:endParaRPr>
          </a:p>
          <a:p>
            <a:pPr marL="0" indent="0" algn="just">
              <a:buNone/>
            </a:pPr>
            <a:endParaRPr lang="es-ES" dirty="0"/>
          </a:p>
          <a:p>
            <a:pPr marL="0" indent="0" algn="just">
              <a:buNone/>
            </a:pPr>
            <a:r>
              <a:rPr dirty="0"/>
              <a:t>El formador debe distinguir esta facultad de procedimiento del poder general de la conservación rápida de los datos almacenados de la computadora. El participante debe entender que la revelación parcial de datos de tráfico solo debe ordenarse en la medida en que permita identificar a los proveedores de servicios que están involucrados en la transmisión de comunicaciones específicas particulares que son de interés para las autoridades policiales.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25</a:t>
            </a:fld>
            <a:endParaRPr lang="es-ES"/>
          </a:p>
        </p:txBody>
      </p:sp>
    </p:spTree>
    <p:extLst>
      <p:ext uri="{BB962C8B-B14F-4D97-AF65-F5344CB8AC3E}">
        <p14:creationId xmlns:p14="http://schemas.microsoft.com/office/powerpoint/2010/main" val="3931962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Ordenar a los proveedores de servicios que revelen datos parciales de tráfico</a:t>
            </a:r>
            <a:endParaRPr lang="es-ES" sz="1200" kern="1200" dirty="0">
              <a:solidFill>
                <a:schemeClr val="tx1"/>
              </a:solidFill>
              <a:effectLst/>
              <a:latin typeface="+mn-lt"/>
              <a:ea typeface="+mn-ea"/>
              <a:cs typeface="+mn-cs"/>
            </a:endParaRPr>
          </a:p>
          <a:p>
            <a:endParaRPr lang="es-ES" dirty="0"/>
          </a:p>
          <a:p>
            <a:r>
              <a:rPr dirty="0"/>
              <a:t>El formador debe explicar algunas consideraciones clave que los participantes deben tener en cuenta al ordenar la conservación rápida y la divulgación parcial de los datos de tráfico:</a:t>
            </a:r>
          </a:p>
          <a:p>
            <a:pPr marL="228600" indent="-228600">
              <a:buAutoNum type="arabicPeriod"/>
            </a:pPr>
            <a:r>
              <a:rPr lang="es-ES" dirty="0"/>
              <a:t>La orden </a:t>
            </a:r>
            <a:r>
              <a:rPr dirty="0"/>
              <a:t>individual puede obligar a diferentes proveedores de servicios: El formador debe explicar que no siempre se sabe al comienzo de una investigación qué proveedores de servicios participaron en la transmisión de una comunicación. Por lo tanto, se puede emitir una orden general con respecto a una comunicación específica que se puede notificar a un proveedor de servicios una vez que se identifica que estuvo involucrado en la transmisión de la comunicación.</a:t>
            </a:r>
          </a:p>
          <a:p>
            <a:pPr marL="228600" indent="-228600">
              <a:buAutoNum type="arabicPeriod"/>
            </a:pPr>
            <a:r>
              <a:rPr dirty="0"/>
              <a:t>La orden se puede servir secuencialmente a los proveedores de servicios a medida que se identifican: La orden no tiene que ser entregada a todos los proveedores de servicios al mismo tiempo, y puede ser entregada a cada proveedor de servicios ya que se los identifica como involucrados en la transmisión de una comunicación.</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26</a:t>
            </a:fld>
            <a:endParaRPr lang="es-ES"/>
          </a:p>
        </p:txBody>
      </p:sp>
    </p:spTree>
    <p:extLst>
      <p:ext uri="{BB962C8B-B14F-4D97-AF65-F5344CB8AC3E}">
        <p14:creationId xmlns:p14="http://schemas.microsoft.com/office/powerpoint/2010/main" val="3019139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dirty="0"/>
              <a:t>El formador debe explicar el poder interno relacionado con las órdenes de presentación.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27</a:t>
            </a:fld>
            <a:endParaRPr lang="es-ES"/>
          </a:p>
        </p:txBody>
      </p:sp>
    </p:spTree>
    <p:extLst>
      <p:ext uri="{BB962C8B-B14F-4D97-AF65-F5344CB8AC3E}">
        <p14:creationId xmlns:p14="http://schemas.microsoft.com/office/powerpoint/2010/main" val="620699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Pedir a los proveedores de servicios que conserven los datos (Art. 18)</a:t>
            </a:r>
            <a:endParaRPr lang="es-ES" sz="1200" kern="1200" dirty="0">
              <a:solidFill>
                <a:schemeClr val="tx1"/>
              </a:solidFill>
              <a:effectLst/>
              <a:latin typeface="+mn-lt"/>
              <a:ea typeface="+mn-ea"/>
              <a:cs typeface="+mn-cs"/>
            </a:endParaRPr>
          </a:p>
          <a:p>
            <a:pPr marL="0" indent="0" algn="just">
              <a:buNone/>
            </a:pPr>
            <a:endParaRPr lang="es-ES" dirty="0"/>
          </a:p>
          <a:p>
            <a:pPr marL="0" indent="0" algn="just">
              <a:buNone/>
            </a:pPr>
            <a:r>
              <a:rPr dirty="0"/>
              <a:t>El formador debe explicar algunas de las características clave de las órdenes de presentación. En particular, el formador debe enfatizar que este poder es a la vez menos intrusivo y menos oneroso que el registro y la confiscación de datos, ya que no aplica sistemáticamente medidas coercitivas a terceros. Este poder proporciona a los proveedores de servicios la base legal para cooperar eficazmente con las fuerzas del orden, liberándolos de la responsabilidad contractual y extracontractual. El formador debe aclarar que esta facultad procesal no permite el ordenamiento de la retención de datos.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28</a:t>
            </a:fld>
            <a:endParaRPr lang="es-ES"/>
          </a:p>
        </p:txBody>
      </p:sp>
    </p:spTree>
    <p:extLst>
      <p:ext uri="{BB962C8B-B14F-4D97-AF65-F5344CB8AC3E}">
        <p14:creationId xmlns:p14="http://schemas.microsoft.com/office/powerpoint/2010/main" val="2044117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Pedir a los proveedores de servicios que produzcan datos </a:t>
            </a:r>
          </a:p>
          <a:p>
            <a:pPr marL="0" marR="0" indent="0" algn="just" defTabSz="457200" rtl="0" eaLnBrk="1" fontAlgn="auto" latinLnBrk="0" hangingPunct="1">
              <a:lnSpc>
                <a:spcPct val="100000"/>
              </a:lnSpc>
              <a:spcBef>
                <a:spcPts val="0"/>
              </a:spcBef>
              <a:spcAft>
                <a:spcPts val="0"/>
              </a:spcAft>
              <a:buClrTx/>
              <a:buSzTx/>
              <a:buFontTx/>
              <a:buNone/>
              <a:tabLst/>
              <a:defRPr/>
            </a:pPr>
            <a:endParaRPr lang="es-ES" sz="1200" kern="1200" dirty="0">
              <a:solidFill>
                <a:schemeClr val="tx1"/>
              </a:solidFill>
              <a:effectLst/>
              <a:latin typeface="+mn-lt"/>
              <a:ea typeface="+mn-ea"/>
              <a:cs typeface="+mn-cs"/>
            </a:endParaRPr>
          </a:p>
          <a:p>
            <a:pPr marL="0" marR="0" indent="0" algn="just" defTabSz="457200" rtl="0" eaLnBrk="1" fontAlgn="auto" latinLnBrk="0" hangingPunct="1">
              <a:lnSpc>
                <a:spcPct val="100000"/>
              </a:lnSpc>
              <a:spcBef>
                <a:spcPts val="0"/>
              </a:spcBef>
              <a:spcAft>
                <a:spcPts val="0"/>
              </a:spcAft>
              <a:buClrTx/>
              <a:buSzTx/>
              <a:buFontTx/>
              <a:buNone/>
              <a:tabLst/>
              <a:defRPr/>
            </a:pPr>
            <a:r>
              <a:rPr dirty="0"/>
              <a:t>El formador debe explicar algunas consideraciones clave que los participantes deben tener en cuenta al </a:t>
            </a:r>
            <a:r>
              <a:rPr dirty="0" err="1"/>
              <a:t>hacer</a:t>
            </a:r>
            <a:r>
              <a:rPr dirty="0"/>
              <a:t> </a:t>
            </a:r>
            <a:r>
              <a:rPr lang="es-ES" dirty="0"/>
              <a:t>órdenes</a:t>
            </a:r>
            <a:r>
              <a:rPr dirty="0"/>
              <a:t> de presentación:</a:t>
            </a:r>
          </a:p>
          <a:p>
            <a:pPr marL="228600" indent="-228600" algn="just">
              <a:buAutoNum type="arabicPeriod"/>
            </a:pPr>
            <a:r>
              <a:rPr lang="es-ES" dirty="0"/>
              <a:t>La orden </a:t>
            </a:r>
            <a:r>
              <a:rPr dirty="0" err="1"/>
              <a:t>puede</a:t>
            </a:r>
            <a:r>
              <a:rPr dirty="0"/>
              <a:t> extenderse a datos de contenido, datos de tráfico o información de suscriptor: </a:t>
            </a:r>
            <a:r>
              <a:rPr lang="es-ES" dirty="0"/>
              <a:t>L</a:t>
            </a:r>
            <a:r>
              <a:rPr dirty="0"/>
              <a:t>as órdenes de presentación no son específicas de un cierto tipo de datos, siempre que se cumplan las demás condiciones relacionadas con este poder.</a:t>
            </a:r>
          </a:p>
          <a:p>
            <a:pPr marL="228600" indent="-228600" algn="just">
              <a:buAutoNum type="arabicPeriod"/>
            </a:pPr>
            <a:r>
              <a:rPr dirty="0"/>
              <a:t>O solo puede dirigirse a personas o proveedores de servicios que controlan o poseen datos: Est</a:t>
            </a:r>
            <a:r>
              <a:rPr lang="es-ES" dirty="0"/>
              <a:t>a facultad </a:t>
            </a:r>
            <a:r>
              <a:rPr dirty="0"/>
              <a:t>no se puede utilizar para obligar a una persona o proveedor de servicios que no tiene control o posesión de datos a producir tales </a:t>
            </a:r>
            <a:r>
              <a:rPr dirty="0" err="1"/>
              <a:t>datos</a:t>
            </a:r>
            <a:r>
              <a:rPr dirty="0"/>
              <a:t>.</a:t>
            </a:r>
            <a:r>
              <a:rPr lang="es-ES" dirty="0"/>
              <a:t> </a:t>
            </a:r>
            <a:r>
              <a:rPr dirty="0"/>
              <a:t>Por lo tanto, si un proveedor de servicios no mantiene dichos datos o información, esta medida puede no ser aplicable (por ejemplo, si un proveedor de servicios no retiene registros de suscriptores, puede que no se le ordene producirlos).</a:t>
            </a:r>
          </a:p>
          <a:p>
            <a:pPr marL="228600" indent="-228600" algn="just">
              <a:buAutoNum type="arabicPeriod"/>
            </a:pPr>
            <a:r>
              <a:rPr dirty="0"/>
              <a:t>La orden debe especificar si se requiere que el proveedor de servicio privado mantenga la orden confidencial: Es importante que esto se establezca explícitamente dentro del orden mismo. </a:t>
            </a:r>
          </a:p>
          <a:p>
            <a:pPr marL="228600" indent="-228600" algn="just">
              <a:buAutoNum type="arabicPeriod"/>
            </a:pPr>
            <a:r>
              <a:rPr lang="es-ES" dirty="0"/>
              <a:t>La orden </a:t>
            </a:r>
            <a:r>
              <a:rPr dirty="0"/>
              <a:t>debe especificar cómo el proveedor del servicio debe producir datos: </a:t>
            </a:r>
            <a:r>
              <a:rPr lang="es-ES" dirty="0"/>
              <a:t>S</a:t>
            </a:r>
            <a:r>
              <a:rPr dirty="0" err="1"/>
              <a:t>i</a:t>
            </a:r>
            <a:r>
              <a:rPr dirty="0"/>
              <a:t> la legislación no especifica los medios de presentación de datos, es importante que </a:t>
            </a:r>
            <a:r>
              <a:rPr lang="es-ES" dirty="0"/>
              <a:t>la orden </a:t>
            </a:r>
            <a:r>
              <a:rPr dirty="0" err="1"/>
              <a:t>especifique</a:t>
            </a:r>
            <a:r>
              <a:rPr dirty="0"/>
              <a:t> en qué forma se deben producir los datos para ayudar al proveedor del servicio a cumplir con su obligación.</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29</a:t>
            </a:fld>
            <a:endParaRPr lang="es-ES"/>
          </a:p>
        </p:txBody>
      </p:sp>
    </p:spTree>
    <p:extLst>
      <p:ext uri="{BB962C8B-B14F-4D97-AF65-F5344CB8AC3E}">
        <p14:creationId xmlns:p14="http://schemas.microsoft.com/office/powerpoint/2010/main" val="407286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dirty="0"/>
              <a:t>El formador debe explicar la </a:t>
            </a:r>
            <a:r>
              <a:rPr lang="es-ES" dirty="0"/>
              <a:t>facultad</a:t>
            </a:r>
            <a:r>
              <a:rPr dirty="0"/>
              <a:t> doméstica para obtener datos de tráfico en tiempo real.</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30</a:t>
            </a:fld>
            <a:endParaRPr lang="es-ES"/>
          </a:p>
        </p:txBody>
      </p:sp>
    </p:spTree>
    <p:extLst>
      <p:ext uri="{BB962C8B-B14F-4D97-AF65-F5344CB8AC3E}">
        <p14:creationId xmlns:p14="http://schemas.microsoft.com/office/powerpoint/2010/main" val="325760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i="0" kern="1200" dirty="0">
                <a:solidFill>
                  <a:schemeClr val="tx1"/>
                </a:solidFill>
                <a:latin typeface="+mn-lt"/>
              </a:rPr>
              <a:t>La diapositiva de agenda enumera las diferentes partes de la sesión.</a:t>
            </a:r>
            <a:r>
              <a:rPr dirty="0"/>
              <a:t> </a:t>
            </a:r>
            <a:r>
              <a:rPr lang="en-GB" sz="1200" i="0" kern="1200" dirty="0">
                <a:solidFill>
                  <a:schemeClr val="tx1"/>
                </a:solidFill>
                <a:latin typeface="+mn-lt"/>
              </a:rPr>
              <a:t>El formador debe explicar cómo se presentarán los materiales y que habrá tiempo para la participación del público y preguntas al final de cada parte. </a:t>
            </a:r>
            <a:r>
              <a:rPr dirty="0"/>
              <a:t>En este punto, el formador debe enfatizar que esta formación está diseñada para ser interactiva y que se espera que los delegados participen durante toda la </a:t>
            </a:r>
            <a:r>
              <a:rPr dirty="0" err="1"/>
              <a:t>sesión</a:t>
            </a:r>
            <a:r>
              <a:rPr dirty="0"/>
              <a:t>.</a:t>
            </a:r>
            <a:r>
              <a:rPr lang="en-GB" sz="1200" i="0" kern="1200" dirty="0">
                <a:solidFill>
                  <a:schemeClr val="tx1"/>
                </a:solidFill>
                <a:latin typeface="+mn-lt"/>
              </a:rPr>
              <a:t>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a:t>
            </a:fld>
            <a:endParaRPr lang="es-ES" dirty="0"/>
          </a:p>
        </p:txBody>
      </p:sp>
    </p:spTree>
    <p:extLst>
      <p:ext uri="{BB962C8B-B14F-4D97-AF65-F5344CB8AC3E}">
        <p14:creationId xmlns:p14="http://schemas.microsoft.com/office/powerpoint/2010/main" val="207116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kern="1200" dirty="0">
                <a:solidFill>
                  <a:schemeClr val="tx1"/>
                </a:solidFill>
                <a:effectLst/>
                <a:latin typeface="+mn-lt"/>
              </a:rPr>
              <a:t>Pedir a los proveedores de servicios que recopilen datos de tráfico en tiempo real (Art. 20)</a:t>
            </a:r>
          </a:p>
          <a:p>
            <a:pPr algn="just"/>
            <a:endParaRPr lang="es-ES" sz="1200" kern="1200" dirty="0">
              <a:solidFill>
                <a:schemeClr val="tx1"/>
              </a:solidFill>
              <a:effectLst/>
              <a:latin typeface="+mn-lt"/>
              <a:ea typeface="+mn-ea"/>
              <a:cs typeface="+mn-cs"/>
            </a:endParaRPr>
          </a:p>
          <a:p>
            <a:pPr algn="just"/>
            <a:r>
              <a:rPr dirty="0"/>
              <a:t>El formador debe explicar los principales elementos de la </a:t>
            </a:r>
            <a:r>
              <a:rPr lang="es-ES" dirty="0"/>
              <a:t>facultad</a:t>
            </a:r>
            <a:r>
              <a:rPr dirty="0"/>
              <a:t> relacionados con la recopilación de datos de tráfico en tiempo real. Por ejemplo, el formador debería explicar que </a:t>
            </a:r>
            <a:r>
              <a:rPr dirty="0" err="1"/>
              <a:t>esta</a:t>
            </a:r>
            <a:r>
              <a:rPr dirty="0"/>
              <a:t> </a:t>
            </a:r>
            <a:r>
              <a:rPr lang="es-ES" dirty="0"/>
              <a:t>facultad</a:t>
            </a:r>
            <a:r>
              <a:rPr dirty="0"/>
              <a:t> permite la recopilación de datos de tráfico relacionados con una comunicación a medida que se realiza la comunicación (es decir, en tiempo real).</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31</a:t>
            </a:fld>
            <a:endParaRPr lang="es-ES"/>
          </a:p>
        </p:txBody>
      </p:sp>
    </p:spTree>
    <p:extLst>
      <p:ext uri="{BB962C8B-B14F-4D97-AF65-F5344CB8AC3E}">
        <p14:creationId xmlns:p14="http://schemas.microsoft.com/office/powerpoint/2010/main" val="1261765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GB" sz="1200" kern="1200" dirty="0">
                <a:solidFill>
                  <a:schemeClr val="tx1"/>
                </a:solidFill>
                <a:effectLst/>
                <a:latin typeface="+mn-lt"/>
              </a:rPr>
              <a:t>Ordenar a los proveedores de servicios que recopilen datos de tráfico en tiempo real </a:t>
            </a:r>
          </a:p>
          <a:p>
            <a:pPr marL="0" indent="0" algn="just">
              <a:buNone/>
            </a:pPr>
            <a:endParaRPr lang="es-ES" sz="1200" kern="1200" dirty="0">
              <a:solidFill>
                <a:schemeClr val="tx1"/>
              </a:solidFill>
              <a:effectLst/>
              <a:latin typeface="+mn-lt"/>
              <a:ea typeface="+mn-ea"/>
              <a:cs typeface="+mn-cs"/>
            </a:endParaRPr>
          </a:p>
          <a:p>
            <a:pPr marL="0" indent="0" algn="just">
              <a:buNone/>
            </a:pPr>
            <a:r>
              <a:rPr dirty="0"/>
              <a:t>El formador debe explicar cada consideración que el participante debe tener en cuenta con respecto a ordenar la recopilación de datos de tráfico en tiempo real:</a:t>
            </a:r>
          </a:p>
          <a:p>
            <a:pPr marL="0" indent="0" algn="just">
              <a:buNone/>
            </a:pPr>
            <a:r>
              <a:rPr dirty="0"/>
              <a:t>1. </a:t>
            </a:r>
            <a:r>
              <a:rPr lang="es-ES" dirty="0"/>
              <a:t>La orden </a:t>
            </a:r>
            <a:r>
              <a:rPr dirty="0"/>
              <a:t>debe </a:t>
            </a:r>
            <a:r>
              <a:rPr dirty="0" err="1"/>
              <a:t>estar</a:t>
            </a:r>
            <a:r>
              <a:rPr dirty="0"/>
              <a:t> </a:t>
            </a:r>
            <a:r>
              <a:rPr dirty="0" err="1"/>
              <a:t>relacionad</a:t>
            </a:r>
            <a:r>
              <a:rPr lang="es-ES" dirty="0"/>
              <a:t>a</a:t>
            </a:r>
            <a:r>
              <a:rPr dirty="0"/>
              <a:t> con los datos de tráfico asociados con comunicaciones específicas: </a:t>
            </a:r>
            <a:r>
              <a:rPr lang="es-ES" dirty="0"/>
              <a:t>Esta facultad </a:t>
            </a:r>
            <a:r>
              <a:rPr dirty="0"/>
              <a:t>no puede ser </a:t>
            </a:r>
            <a:r>
              <a:rPr dirty="0" err="1"/>
              <a:t>ejercid</a:t>
            </a:r>
            <a:r>
              <a:rPr lang="es-ES" dirty="0"/>
              <a:t>a,</a:t>
            </a:r>
            <a:r>
              <a:rPr dirty="0"/>
              <a:t> </a:t>
            </a:r>
            <a:r>
              <a:rPr dirty="0" err="1"/>
              <a:t>en</a:t>
            </a:r>
            <a:r>
              <a:rPr dirty="0"/>
              <a:t> general</a:t>
            </a:r>
            <a:r>
              <a:rPr lang="es-ES" dirty="0"/>
              <a:t>,</a:t>
            </a:r>
            <a:r>
              <a:rPr dirty="0"/>
              <a:t> para obligar a un proveedor de servicios a registrar datos de tráfico no especificados (por ejemplo, todos los datos de tráfico de una región particular en un momento particular).</a:t>
            </a:r>
          </a:p>
          <a:p>
            <a:pPr marL="0" indent="0" algn="just">
              <a:buNone/>
            </a:pPr>
            <a:r>
              <a:rPr dirty="0"/>
              <a:t>2. </a:t>
            </a:r>
            <a:r>
              <a:rPr lang="es-ES" dirty="0"/>
              <a:t>La orden </a:t>
            </a:r>
            <a:r>
              <a:rPr dirty="0" err="1"/>
              <a:t>puede</a:t>
            </a:r>
            <a:r>
              <a:rPr dirty="0"/>
              <a:t> obligar al proveedor del servicio a interceptar o ayudar a las autoridades a recopilar dicha información: En ciertos casos, cuando los proveedores de servicios no tienen la capacidad técnica para ejercer este poder, aún se les puede ordenar que ayuden a las autoridades policiales a recopilar datos de tráfico en tiempo real.</a:t>
            </a:r>
          </a:p>
          <a:p>
            <a:pPr marL="0" indent="0" algn="just">
              <a:buNone/>
            </a:pPr>
            <a:r>
              <a:rPr dirty="0"/>
              <a:t>3. La orden no debe ir más allá de las capacidades técnicas de los proveedores de servicios: La orden debe especificar que está limitada en esta medida para evitar dar obligaciones al proveedor del servicio que están más allá de sus capacidades técnicas.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32</a:t>
            </a:fld>
            <a:endParaRPr lang="es-ES"/>
          </a:p>
        </p:txBody>
      </p:sp>
    </p:spTree>
    <p:extLst>
      <p:ext uri="{BB962C8B-B14F-4D97-AF65-F5344CB8AC3E}">
        <p14:creationId xmlns:p14="http://schemas.microsoft.com/office/powerpoint/2010/main" val="3387063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dirty="0"/>
              <a:t>4. La orden puede extenderse a los proveedores de servicios con sede fuera del territorio: Es importante que los participantes entiendan que se puede ordenar a los proveedores de servicios extranjeros con infraestructura dentro de su territorio que recopilen datos de tráfico si tienen la capacidad técnica necesaria dentro de su territorio. El formador tal vez desee enfatizar que esta facultad no está restringida a los proveedores de servicios que tienen su sede en su país.</a:t>
            </a:r>
          </a:p>
          <a:p>
            <a:pPr marL="0" indent="0" algn="just">
              <a:buNone/>
            </a:pPr>
            <a:r>
              <a:rPr dirty="0"/>
              <a:t>5. La orden debe exigir a los proveedores de servicios que mantengan el secreto: Esta obligación es muy importante ya que cualquier divulgación del ejercicio de </a:t>
            </a:r>
            <a:r>
              <a:rPr lang="es-ES" dirty="0"/>
              <a:t>esta facultad </a:t>
            </a:r>
            <a:r>
              <a:rPr dirty="0" err="1"/>
              <a:t>puede</a:t>
            </a:r>
            <a:r>
              <a:rPr dirty="0"/>
              <a:t> hacer que los participantes en la comunicación de interés utilicen otros medios de comunicación para evadir la detección. El ejercicio de este poder debe exigir el secreto del proveedor del servicio y sus empleados.</a:t>
            </a:r>
          </a:p>
          <a:p>
            <a:pPr marL="0" indent="0" algn="just">
              <a:buNone/>
            </a:pPr>
            <a:r>
              <a:rPr dirty="0"/>
              <a:t>6. </a:t>
            </a:r>
            <a:r>
              <a:rPr lang="es-ES" dirty="0"/>
              <a:t>La orden </a:t>
            </a:r>
            <a:r>
              <a:rPr dirty="0" err="1"/>
              <a:t>debería</a:t>
            </a:r>
            <a:r>
              <a:rPr dirty="0"/>
              <a:t> liberar a los proveedores de servicios de la obligación de notificar a los suscriptores: Esta consideración es importante ya que los proveedores de servicios pueden estar obligados contractualmente a notificar a sus suscriptores sobre tales solicitudes de cooperación a menos que así lo impida una solicitud legal.</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33</a:t>
            </a:fld>
            <a:endParaRPr lang="es-ES"/>
          </a:p>
        </p:txBody>
      </p:sp>
    </p:spTree>
    <p:extLst>
      <p:ext uri="{BB962C8B-B14F-4D97-AF65-F5344CB8AC3E}">
        <p14:creationId xmlns:p14="http://schemas.microsoft.com/office/powerpoint/2010/main" val="22311960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dirty="0"/>
              <a:t>El formador debe explicar el poder interno para interceptar datos de contenido.</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34</a:t>
            </a:fld>
            <a:endParaRPr lang="es-ES"/>
          </a:p>
        </p:txBody>
      </p:sp>
    </p:spTree>
    <p:extLst>
      <p:ext uri="{BB962C8B-B14F-4D97-AF65-F5344CB8AC3E}">
        <p14:creationId xmlns:p14="http://schemas.microsoft.com/office/powerpoint/2010/main" val="2314616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kern="1200" dirty="0">
                <a:solidFill>
                  <a:schemeClr val="tx1"/>
                </a:solidFill>
                <a:effectLst/>
                <a:latin typeface="+mn-lt"/>
              </a:rPr>
              <a:t>Ordenar a los proveedores de servicios que intercepten datos de contenido (Art. 21)</a:t>
            </a:r>
          </a:p>
          <a:p>
            <a:pPr algn="just"/>
            <a:endParaRPr lang="es-ES" sz="1200" kern="1200" dirty="0">
              <a:solidFill>
                <a:schemeClr val="tx1"/>
              </a:solidFill>
              <a:effectLst/>
              <a:latin typeface="+mn-lt"/>
              <a:ea typeface="+mn-ea"/>
              <a:cs typeface="+mn-cs"/>
            </a:endParaRPr>
          </a:p>
          <a:p>
            <a:pPr algn="just"/>
            <a:r>
              <a:rPr dirty="0"/>
              <a:t>El formador debe brindar una base básica de los elementos clave relacionados con la facultad de procedimiento de la interceptación de datos de contenido. El formador puede encontrar útil volver a referirse a la definición de datos de contenido para explicar por qué este es el poder más sensible a la privacidad (es decir, porque se relaciona con la sustancia real de las comunicaciones). Dado que las comunicaciones se están produciendo a través de proveedores de servicios, es importante que los participantes entiendan que la asistencia de proveedores de servicios privados es esencial para realizar este facultad procesal. Finalmente, el formador debe analizar la importancia de esta facultad de procedimiento, ya que permite que las fuerzas del orden público registren el contenido de las comunicaciones (que pueden servir como prueba en casos relacionados con contenido o también pueden conducir a la comisión de otros ciberdelincuencias).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35</a:t>
            </a:fld>
            <a:endParaRPr lang="es-ES" dirty="0"/>
          </a:p>
        </p:txBody>
      </p:sp>
    </p:spTree>
    <p:extLst>
      <p:ext uri="{BB962C8B-B14F-4D97-AF65-F5344CB8AC3E}">
        <p14:creationId xmlns:p14="http://schemas.microsoft.com/office/powerpoint/2010/main" val="39496545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lgn="just">
              <a:buNone/>
            </a:pPr>
            <a:r>
              <a:rPr dirty="0"/>
              <a:t>Ordenar a los proveedores de servicios que intercepten datos de contenido</a:t>
            </a:r>
          </a:p>
          <a:p>
            <a:pPr marL="0" indent="0" algn="just">
              <a:buNone/>
            </a:pPr>
            <a:endParaRPr lang="es-ES" dirty="0"/>
          </a:p>
          <a:p>
            <a:pPr marL="0" indent="0" algn="just">
              <a:buNone/>
            </a:pPr>
            <a:r>
              <a:rPr dirty="0"/>
              <a:t>El formador debe explicar cada consideración que el participante debe tener en cuenta con respecto a la intercepción ordenada de datos de contenido:</a:t>
            </a:r>
          </a:p>
          <a:p>
            <a:pPr marL="0" indent="0" algn="just">
              <a:buNone/>
            </a:pPr>
            <a:r>
              <a:rPr dirty="0"/>
              <a:t>1. La orden debe estar relacionada con los datos de contenido requeridos en relación con los delitos graves: La legislación nacional puede especificar que ciertos delitos sean de naturaleza grave. El formador debe dar ejemplos de tales delitos y explicar que para salvaguardar el derecho a la privacidad, este poder se limita a tales delitos graves.</a:t>
            </a:r>
            <a:endParaRPr lang="es-ES" dirty="0"/>
          </a:p>
          <a:p>
            <a:pPr marL="0" indent="0" algn="just">
              <a:buNone/>
            </a:pPr>
            <a:r>
              <a:rPr dirty="0"/>
              <a:t>2. La orden puede obligar al proveedor del servicio a interceptar o ayudar a las autoridades a interceptar tales datos: En ciertos casos, cuando los proveedores de servicios no tienen la capacidad técnica para ejercer este poder, aún se les puede ordenar que ayuden a las autoridades policiales a interceptar dichos datos de contenido.</a:t>
            </a:r>
          </a:p>
          <a:p>
            <a:pPr marL="0" indent="0" algn="just">
              <a:buNone/>
            </a:pPr>
            <a:r>
              <a:rPr dirty="0"/>
              <a:t>3. La orden no debe ir más allá de las capacidades técnicas de los proveedores de servicios: La orden debe especificar que está limitada en esta medida para evitar dar obligaciones al proveedor del servicio que están más allá de sus capacidades técnicas.</a:t>
            </a:r>
          </a:p>
          <a:p>
            <a:pPr marL="0" indent="0" algn="just">
              <a:buNone/>
            </a:pPr>
            <a:r>
              <a:rPr dirty="0"/>
              <a:t>4. La orden puede extenderse a los proveedores de servicios con sede fuera del territorio: Es importante que los participantes entiendan que se puede ordenar a los proveedores de servicios extranjeros con infraestructura dentro de su territorio que intercepten datos de contenido si tienen la capacidad técnica necesaria dentro de su territorio. El formador tal vez desee enfatizar que esta facultad no está restringida a los proveedores de servicios que tienen su sede en su país.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36</a:t>
            </a:fld>
            <a:endParaRPr lang="es-ES"/>
          </a:p>
        </p:txBody>
      </p:sp>
    </p:spTree>
    <p:extLst>
      <p:ext uri="{BB962C8B-B14F-4D97-AF65-F5344CB8AC3E}">
        <p14:creationId xmlns:p14="http://schemas.microsoft.com/office/powerpoint/2010/main" val="17525296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dirty="0"/>
              <a:t>5. La orden puede extenderse a los proveedores de servicios con sede fuera del territorio: Es importante que los participantes entiendan que se puede ordenar a los proveedores de servicios extranjeros con infraestructura dentro de su territorio que intercepten datos de contenido si tienen la capacidad técnica necesaria dentro de su territorio. El formador tal vez desee enfatizar que esta facultad no está restringida a los proveedores de servicios que tienen su sede en su país.</a:t>
            </a:r>
          </a:p>
          <a:p>
            <a:pPr marL="0" indent="0" algn="just">
              <a:buNone/>
            </a:pPr>
            <a:r>
              <a:rPr dirty="0"/>
              <a:t>6. La orden debe exigir a los proveedores de servicios que mantengan el secreto: Esta obligación es muy importante ya que cualquier divulgación del ejercicio de este poder puede hacer que los participantes en la comunicación de interés utilicen otros medios de comunicación para evadir la detección. El ejercicio de este poder debe exigir el secreto del proveedor del servicio y sus empleados.</a:t>
            </a:r>
          </a:p>
          <a:p>
            <a:pPr marL="0" indent="0" algn="just">
              <a:buNone/>
            </a:pPr>
            <a:r>
              <a:rPr dirty="0"/>
              <a:t>7. </a:t>
            </a:r>
            <a:r>
              <a:rPr lang="es-ES" dirty="0"/>
              <a:t>La orden </a:t>
            </a:r>
            <a:r>
              <a:rPr dirty="0" err="1"/>
              <a:t>debería</a:t>
            </a:r>
            <a:r>
              <a:rPr dirty="0"/>
              <a:t> liberar a los proveedores de servicios de la obligación de notificar a los suscriptores: Esta consideración es importante ya que los proveedores de servicios pueden estar obligados contractualmente a notificar a sus suscriptores sobre tales solicitudes de cooperación a menos que así lo impida una solicitud legal.</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37</a:t>
            </a:fld>
            <a:endParaRPr lang="es-ES"/>
          </a:p>
        </p:txBody>
      </p:sp>
    </p:spTree>
    <p:extLst>
      <p:ext uri="{BB962C8B-B14F-4D97-AF65-F5344CB8AC3E}">
        <p14:creationId xmlns:p14="http://schemas.microsoft.com/office/powerpoint/2010/main" val="1100746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dirty="0"/>
              <a:t>Cooperación voluntaria con proveedores de servicios privados</a:t>
            </a:r>
          </a:p>
          <a:p>
            <a:pPr algn="just"/>
            <a:endParaRPr lang="es-ES" dirty="0"/>
          </a:p>
          <a:p>
            <a:pPr algn="just"/>
            <a:r>
              <a:rPr dirty="0"/>
              <a:t>El formador debe explicar algunos modelos o ejemplos de cooperación voluntaria con proveedores de servicios privados para explicar que la cooperación no es necesariamente el resultado de disposiciones legales obligatorias. Esta diapositiva puede incluir procedimientos que se utilizan para cooperar entre una entidad del sector privado y la aplicación de la ley en asuntos relacionados con la ciberdelincuencia y la prueba electrónica.</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38</a:t>
            </a:fld>
            <a:endParaRPr lang="es-ES"/>
          </a:p>
        </p:txBody>
      </p:sp>
    </p:spTree>
    <p:extLst>
      <p:ext uri="{BB962C8B-B14F-4D97-AF65-F5344CB8AC3E}">
        <p14:creationId xmlns:p14="http://schemas.microsoft.com/office/powerpoint/2010/main" val="27137617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Acceso a los datos de la capacidad de los proveedores de servicios nacionales</a:t>
            </a:r>
          </a:p>
          <a:p>
            <a:endParaRPr lang="es-ES" dirty="0"/>
          </a:p>
          <a:p>
            <a:r>
              <a:rPr dirty="0"/>
              <a:t>El formador debe explicar que las facultades de procedimiento identificadas en esta parte de la lección también se aplican a los datos en la nube que tienen los proveedores de servicios nacionales dentro de la jurisdicción de su territorio.</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39</a:t>
            </a:fld>
            <a:endParaRPr lang="es-ES"/>
          </a:p>
        </p:txBody>
      </p:sp>
    </p:spTree>
    <p:extLst>
      <p:ext uri="{BB962C8B-B14F-4D97-AF65-F5344CB8AC3E}">
        <p14:creationId xmlns:p14="http://schemas.microsoft.com/office/powerpoint/2010/main" val="12873614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effectLst/>
                <a:latin typeface="+mn-lt"/>
              </a:rPr>
              <a:t>El formador debe dar a los participantes la oportunidad de hacer cualquier </a:t>
            </a:r>
            <a:r>
              <a:rPr lang="en-GB" sz="1200" kern="1200" dirty="0" err="1">
                <a:solidFill>
                  <a:schemeClr val="tx1"/>
                </a:solidFill>
                <a:effectLst/>
                <a:latin typeface="+mn-lt"/>
              </a:rPr>
              <a:t>pregunta</a:t>
            </a:r>
            <a:r>
              <a:rPr lang="en-GB" sz="1200" kern="1200" dirty="0">
                <a:solidFill>
                  <a:schemeClr val="tx1"/>
                </a:solidFill>
                <a:effectLst/>
                <a:latin typeface="+mn-lt"/>
              </a:rPr>
              <a:t> </a:t>
            </a:r>
            <a:r>
              <a:rPr lang="en-GB" sz="1200" kern="1200" dirty="0" err="1">
                <a:solidFill>
                  <a:schemeClr val="tx1"/>
                </a:solidFill>
                <a:effectLst/>
                <a:latin typeface="+mn-lt"/>
              </a:rPr>
              <a:t>relacionadacon</a:t>
            </a:r>
            <a:r>
              <a:rPr lang="en-GB" sz="1200" kern="1200" dirty="0">
                <a:solidFill>
                  <a:schemeClr val="tx1"/>
                </a:solidFill>
                <a:effectLst/>
                <a:latin typeface="+mn-lt"/>
              </a:rPr>
              <a:t> la Parte dos de la lección.</a:t>
            </a:r>
            <a:endParaRPr lang="es-E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40</a:t>
            </a:fld>
            <a:endParaRPr lang="es-ES"/>
          </a:p>
        </p:txBody>
      </p:sp>
    </p:spTree>
    <p:extLst>
      <p:ext uri="{BB962C8B-B14F-4D97-AF65-F5344CB8AC3E}">
        <p14:creationId xmlns:p14="http://schemas.microsoft.com/office/powerpoint/2010/main" val="1350174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a:solidFill>
                  <a:schemeClr val="tx1"/>
                </a:solidFill>
                <a:latin typeface="+mn-lt"/>
              </a:rPr>
              <a:t>Es importante que tanto el formador como los delegados entiendan cuáles son los objetivos de la </a:t>
            </a:r>
            <a:r>
              <a:rPr lang="en-GB" sz="1200" kern="1200" dirty="0" err="1">
                <a:solidFill>
                  <a:schemeClr val="tx1"/>
                </a:solidFill>
                <a:latin typeface="+mn-lt"/>
              </a:rPr>
              <a:t>lección</a:t>
            </a:r>
            <a:r>
              <a:rPr lang="en-GB" sz="1200" kern="1200" dirty="0">
                <a:solidFill>
                  <a:schemeClr val="tx1"/>
                </a:solidFill>
                <a:latin typeface="+mn-lt"/>
              </a:rPr>
              <a:t>. </a:t>
            </a:r>
            <a:r>
              <a:rPr lang="en-GB" sz="1200" kern="1200" dirty="0" err="1">
                <a:solidFill>
                  <a:schemeClr val="tx1"/>
                </a:solidFill>
                <a:latin typeface="+mn-lt"/>
              </a:rPr>
              <a:t>Estos</a:t>
            </a:r>
            <a:r>
              <a:rPr lang="en-GB" sz="1200" kern="1200" dirty="0">
                <a:solidFill>
                  <a:schemeClr val="tx1"/>
                </a:solidFill>
                <a:latin typeface="+mn-lt"/>
              </a:rPr>
              <a:t> objetivos deben explicarse en detalle a los delegados antes de que comience la sesión utilizando la información en la diapositiva. Esta diapositiva se repetirá al final de la lección para recapitular la sesión.</a:t>
            </a:r>
            <a:endParaRPr lang="es-E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4</a:t>
            </a:fld>
            <a:endParaRPr lang="es-ES" dirty="0"/>
          </a:p>
        </p:txBody>
      </p:sp>
    </p:spTree>
    <p:extLst>
      <p:ext uri="{BB962C8B-B14F-4D97-AF65-F5344CB8AC3E}">
        <p14:creationId xmlns:p14="http://schemas.microsoft.com/office/powerpoint/2010/main" val="8164378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dirty="0"/>
              <a:t>A medida que la tecnología continúa evolucionando, existe una creciente necesidad de que las fuerzas del orden público puedan acceder a los datos en poder de los proveedores de servicios multinacionales (también conocidos como "proveedores de servicios extranjeros" en el siguiente texto y diapositivas). Los datos se almacenan con mayor frecuencia en servidores de otros países, especialmente con la creciente implementación de la tecnología en la nube. Es importante que los participantes sean plenamente conscientes de los diferentes desafíos que enfrentan al acceder a los datos en poder de los proveedores de servicios extranjeros. Esta parte de la lección también cubrirá las diferentes formas en que se puede acceder a los datos en poder de los proveedores de servicios extranjeros.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41</a:t>
            </a:fld>
            <a:endParaRPr lang="es-ES"/>
          </a:p>
        </p:txBody>
      </p:sp>
    </p:spTree>
    <p:extLst>
      <p:ext uri="{BB962C8B-B14F-4D97-AF65-F5344CB8AC3E}">
        <p14:creationId xmlns:p14="http://schemas.microsoft.com/office/powerpoint/2010/main" val="29761668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El formador debe proporcionar una breve introducción sobre la importancia de la cooperación con proveedores de servicios extranjeros. El formador puede tocar la naturaleza de la prueba electrónica, y en particular la información en la nube/almacenamiento remoto.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42</a:t>
            </a:fld>
            <a:endParaRPr lang="es-ES"/>
          </a:p>
        </p:txBody>
      </p:sp>
    </p:spTree>
    <p:extLst>
      <p:ext uri="{BB962C8B-B14F-4D97-AF65-F5344CB8AC3E}">
        <p14:creationId xmlns:p14="http://schemas.microsoft.com/office/powerpoint/2010/main" val="39296253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El formador debe explicar los tres niveles de cooperación que pueden darse con los proveedores de servicios extranjeros:</a:t>
            </a:r>
          </a:p>
          <a:p>
            <a:pPr marL="228600" indent="-228600">
              <a:buAutoNum type="arabicPeriod"/>
            </a:pPr>
            <a:r>
              <a:rPr lang="en-US" b="1" baseline="0" dirty="0"/>
              <a:t>Cooperación obligatoria</a:t>
            </a:r>
            <a:r>
              <a:rPr dirty="0"/>
              <a:t>:</a:t>
            </a:r>
            <a:r>
              <a:rPr lang="en-US" b="0" baseline="0" dirty="0"/>
              <a:t> Esta cooperación se ordena a través de canales de asistencia legal mutua y se impone a proveedores de servicios extranjeros a través de sus propias leyes nacionales. Una Parte también puede usar su facultad de procedimiento nacional de orden de presentación para ordenar a un proveedor de servicios que ofrece servicios dentro de su territorio que produzca información de un suscriptor en su posesión o control.</a:t>
            </a:r>
            <a:endParaRPr lang="es-ES" b="1" baseline="0" dirty="0"/>
          </a:p>
          <a:p>
            <a:pPr marL="228600" indent="-228600">
              <a:buAutoNum type="arabicPeriod"/>
            </a:pPr>
            <a:r>
              <a:rPr lang="en-US" b="1" baseline="0" dirty="0"/>
              <a:t>Cooperación voluntaria con mandato legal: </a:t>
            </a:r>
            <a:r>
              <a:rPr lang="en-US" b="0" baseline="0" dirty="0"/>
              <a:t>Esta cooperación es una cooperación que, aunque se realiza voluntariamente por proveedores de servicios extranjeros, tiene un mandato legal (por ejemplo, acceso transfronterizo a datos con consentimiento).</a:t>
            </a:r>
          </a:p>
          <a:p>
            <a:pPr marL="228600" indent="-228600">
              <a:buAutoNum type="arabicPeriod"/>
            </a:pPr>
            <a:r>
              <a:rPr lang="en-US" b="1" baseline="0" dirty="0"/>
              <a:t>Cooperación voluntaria independientemente del mandato legal: </a:t>
            </a:r>
            <a:r>
              <a:rPr lang="en-US" b="0" u="none" baseline="0" dirty="0"/>
              <a:t>Esta cooperación es una cooperación voluntaria entre proveedores de servicios extranjeros sin ningún mandato legal (por ejemplo, cooperación directa con proveedores de servicios extranjeros a través de políticas implementadas por dichos proveedores de servicios extranjeros).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43</a:t>
            </a:fld>
            <a:endParaRPr lang="es-ES"/>
          </a:p>
        </p:txBody>
      </p:sp>
    </p:spTree>
    <p:extLst>
      <p:ext uri="{BB962C8B-B14F-4D97-AF65-F5344CB8AC3E}">
        <p14:creationId xmlns:p14="http://schemas.microsoft.com/office/powerpoint/2010/main" val="41122513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dirty="0"/>
              <a:t>El formador debe explicar a los participantes cómo participar en la cooperación obligatoria con proveedores de servicios extranjeros a través de tratados de asistencia legal mutua y la legislación nacional pertinente. En tal caso, la cooperación se llevará a cabo entre las autoridades centrales de la parte solicitante y la parte reveladora y la parte divulgadora obtendrá la cooperación solicitada a través de sus poderes internos. Puede ser útil que el formador explique brevemente las diversas disposiciones de la legislación nacional que permiten la cooperación internacional, incluida la posibilidad de solicitar el acceso a los datos en poder de proveedores de servicios extranjeros.</a:t>
            </a:r>
          </a:p>
          <a:p>
            <a:pPr algn="just"/>
            <a:endParaRPr lang="es-ES" baseline="0"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44</a:t>
            </a:fld>
            <a:endParaRPr lang="es-ES"/>
          </a:p>
        </p:txBody>
      </p:sp>
    </p:spTree>
    <p:extLst>
      <p:ext uri="{BB962C8B-B14F-4D97-AF65-F5344CB8AC3E}">
        <p14:creationId xmlns:p14="http://schemas.microsoft.com/office/powerpoint/2010/main" val="32187421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Cooperación voluntaria con mandato legal</a:t>
            </a:r>
            <a:endParaRPr lang="es-ES" sz="1200" kern="1200" dirty="0">
              <a:solidFill>
                <a:schemeClr val="tx1"/>
              </a:solidFill>
              <a:effectLst/>
              <a:latin typeface="+mn-lt"/>
              <a:ea typeface="+mn-ea"/>
              <a:cs typeface="+mn-cs"/>
            </a:endParaRPr>
          </a:p>
          <a:p>
            <a:pPr algn="just"/>
            <a:endParaRPr lang="es-ES" dirty="0"/>
          </a:p>
          <a:p>
            <a:pPr algn="just"/>
            <a:r>
              <a:rPr dirty="0"/>
              <a:t>Es importante que el formador enfatice, particularmente a la luz del trabajo de Cloud Evidence Group y T-CY Guidance Note # 10 sobre el Art. 18 del Convenio de Budapest (https://rm.coe.int/CoERMPublicCommonSearchServices/DisplayDCTMContent?documentId = 09000016806f943e), que las órdenes de presentación se pueden usar para ordenar a un proveedor de servicios extranjeros que produzca cierta información, independientemente de si dichos servicios se proporcionan a través de un dominio geográfico técnico que hace referencia a otra jurisdicción siempre que dichos servicios se ofrezcan en su jurisdicción. La ubicación de los datos no es una fuerza determinante con respecto a las órdenes de presentación para dicha información. Se puede encontrar más información, especialmente relacionada con la definición de "ofrecer servicios en el territorio de una Parte" en la Nota de orientación T-CY # 10 sobre el Art. 18.</a:t>
            </a:r>
          </a:p>
          <a:p>
            <a:pPr algn="just"/>
            <a:endParaRPr lang="es-ES" baseline="0" dirty="0"/>
          </a:p>
          <a:p>
            <a:pPr algn="just"/>
            <a:r>
              <a:rPr dirty="0"/>
              <a:t>Art. 18.1.a. es amplio porque se aplica a cualquier persona, incluidos los proveedores de servicios, que están presentes en el territorio. Permite ordenar la presentación de todo tipo de datos informáticos, incluida, entre otros, la información del suscriptor. La ubicación de los datos informáticos no es relevante, pero es necesario que los datos informáticos especificados que se soliciten estén en posesión de la persona a la que se </a:t>
            </a:r>
            <a:r>
              <a:rPr dirty="0" err="1"/>
              <a:t>realiza</a:t>
            </a:r>
            <a:r>
              <a:rPr dirty="0"/>
              <a:t> </a:t>
            </a:r>
            <a:r>
              <a:rPr lang="es-ES" dirty="0"/>
              <a:t>la orden</a:t>
            </a:r>
            <a:r>
              <a:rPr dirty="0"/>
              <a:t>, o en el control libre de dicha persona, independientemente de que estén o no en su poder. posesión.</a:t>
            </a:r>
          </a:p>
          <a:p>
            <a:pPr algn="just"/>
            <a:endParaRPr lang="es-ES" baseline="0" dirty="0"/>
          </a:p>
          <a:p>
            <a:pPr algn="just"/>
            <a:r>
              <a:rPr dirty="0"/>
              <a:t>Art. 18.1.b. es más estrecho en el sentido de que solo se aplica a los proveedores de servicios. Sin embargo, no requiere que el proveedor del servicio esté necesariamente presente en el territorio, y también se aplicará a los proveedores de servicios que ofrecen servicios en el territorio. El formador puede desear usar ejemplos de un proveedor de servicios que proporcione un proveedor de servicios (por ejemplo, uno que permita a las personas dentro del territorio usar sus servicios no bloqueando dichos servicios, y que tenga una conexión sustancial y sustancial con el territorio (como publicidad local, publicidad en el idioma del territorio, interacción con suscriptores en el territorio, etc. Este sub-artículo también es discriminatorio, ya que no se aplica a todo tipo de datos informáticos, sino solo a la información del suscriptor relacionada con los servicios que se ofrecen en el territorio. </a:t>
            </a:r>
          </a:p>
          <a:p>
            <a:pPr algn="just"/>
            <a:endParaRPr lang="es-ES" baseline="0" dirty="0"/>
          </a:p>
          <a:p>
            <a:pPr algn="just"/>
            <a:r>
              <a:rPr dirty="0"/>
              <a:t>Véase la Nota de orientación n.º 10 Órdenes de presentación para la información del suscriptor (Art. 18 Convenio de Budapest).</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45</a:t>
            </a:fld>
            <a:endParaRPr lang="es-ES"/>
          </a:p>
        </p:txBody>
      </p:sp>
    </p:spTree>
    <p:extLst>
      <p:ext uri="{BB962C8B-B14F-4D97-AF65-F5344CB8AC3E}">
        <p14:creationId xmlns:p14="http://schemas.microsoft.com/office/powerpoint/2010/main" val="28775078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Conservación rápida de </a:t>
            </a:r>
            <a:r>
              <a:rPr lang="en-US" sz="1200" kern="1200" dirty="0" err="1">
                <a:solidFill>
                  <a:schemeClr val="tx1"/>
                </a:solidFill>
                <a:effectLst/>
                <a:latin typeface="+mn-lt"/>
              </a:rPr>
              <a:t>datos</a:t>
            </a:r>
            <a:r>
              <a:rPr lang="en-US" sz="1200" kern="1200" dirty="0">
                <a:solidFill>
                  <a:schemeClr val="tx1"/>
                </a:solidFill>
                <a:effectLst/>
                <a:latin typeface="+mn-lt"/>
              </a:rPr>
              <a:t> </a:t>
            </a:r>
            <a:r>
              <a:rPr lang="en-US" sz="1200" kern="1200" dirty="0" err="1">
                <a:solidFill>
                  <a:schemeClr val="tx1"/>
                </a:solidFill>
                <a:effectLst/>
                <a:latin typeface="+mn-lt"/>
              </a:rPr>
              <a:t>informáticos</a:t>
            </a:r>
            <a:r>
              <a:rPr lang="en-US" sz="1200" kern="1200" dirty="0">
                <a:solidFill>
                  <a:schemeClr val="tx1"/>
                </a:solidFill>
                <a:effectLst/>
                <a:latin typeface="+mn-lt"/>
              </a:rPr>
              <a:t> </a:t>
            </a:r>
            <a:r>
              <a:rPr lang="en-US" sz="1200" kern="1200" dirty="0" err="1">
                <a:solidFill>
                  <a:schemeClr val="tx1"/>
                </a:solidFill>
                <a:effectLst/>
                <a:latin typeface="+mn-lt"/>
              </a:rPr>
              <a:t>almacenados</a:t>
            </a:r>
            <a:endParaRPr lang="es-E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ES" dirty="0"/>
          </a:p>
          <a:p>
            <a:pPr marL="0" marR="0" indent="0" algn="l" defTabSz="457200" rtl="0" eaLnBrk="1" fontAlgn="auto" latinLnBrk="0" hangingPunct="1">
              <a:lnSpc>
                <a:spcPct val="100000"/>
              </a:lnSpc>
              <a:spcBef>
                <a:spcPts val="0"/>
              </a:spcBef>
              <a:spcAft>
                <a:spcPts val="0"/>
              </a:spcAft>
              <a:buClrTx/>
              <a:buSzTx/>
              <a:buFontTx/>
              <a:buNone/>
              <a:tabLst/>
              <a:defRPr/>
            </a:pPr>
            <a:r>
              <a:rPr dirty="0"/>
              <a:t>El formador debe explicar la disposición en la legislación nacional que permite la asistencia legal mutua con respecto a la conservación rápida de los </a:t>
            </a:r>
            <a:r>
              <a:rPr dirty="0" err="1"/>
              <a:t>datos</a:t>
            </a:r>
            <a:r>
              <a:rPr dirty="0"/>
              <a:t> </a:t>
            </a:r>
            <a:r>
              <a:rPr lang="es-ES" dirty="0"/>
              <a:t>informáticos </a:t>
            </a:r>
            <a:r>
              <a:rPr dirty="0" err="1"/>
              <a:t>almacenados</a:t>
            </a:r>
            <a:r>
              <a:rPr dirty="0"/>
              <a:t>.</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46</a:t>
            </a:fld>
            <a:endParaRPr lang="es-ES"/>
          </a:p>
        </p:txBody>
      </p:sp>
    </p:spTree>
    <p:extLst>
      <p:ext uri="{BB962C8B-B14F-4D97-AF65-F5344CB8AC3E}">
        <p14:creationId xmlns:p14="http://schemas.microsoft.com/office/powerpoint/2010/main" val="31307495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Solicitar a proveedores de servicios extranjeros que guarden datos rápidamente</a:t>
            </a:r>
            <a:endParaRPr lang="es-ES" sz="1200" kern="1200" dirty="0">
              <a:solidFill>
                <a:schemeClr val="tx1"/>
              </a:solidFill>
              <a:effectLst/>
              <a:latin typeface="+mn-lt"/>
              <a:ea typeface="+mn-ea"/>
              <a:cs typeface="+mn-cs"/>
            </a:endParaRPr>
          </a:p>
          <a:p>
            <a:endParaRPr lang="es-ES" dirty="0"/>
          </a:p>
          <a:p>
            <a:r>
              <a:rPr dirty="0"/>
              <a:t>Las diapositivas 45 y 46 describen los elementos de una solicitud de conservación rápida de los datos almacenados, las condiciones en que se puede rechazar una solicitud y el período mínimo de conservación si se acepta una solicitud. El formador debe guiar a los participantes a través del contenido de estas diapositivas.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47</a:t>
            </a:fld>
            <a:endParaRPr lang="es-ES"/>
          </a:p>
        </p:txBody>
      </p:sp>
    </p:spTree>
    <p:extLst>
      <p:ext uri="{BB962C8B-B14F-4D97-AF65-F5344CB8AC3E}">
        <p14:creationId xmlns:p14="http://schemas.microsoft.com/office/powerpoint/2010/main" val="22135230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48</a:t>
            </a:fld>
            <a:endParaRPr lang="es-ES"/>
          </a:p>
        </p:txBody>
      </p:sp>
    </p:spTree>
    <p:extLst>
      <p:ext uri="{BB962C8B-B14F-4D97-AF65-F5344CB8AC3E}">
        <p14:creationId xmlns:p14="http://schemas.microsoft.com/office/powerpoint/2010/main" val="6003292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dirty="0"/>
              <a:t>El formador debe explicar la disposición en la legislación nacional que permite la asistencia legal mutua con respecto a la divulgación de datos de tráfico preservados.</a:t>
            </a:r>
            <a:endParaRPr lang="es-ES" dirty="0"/>
          </a:p>
          <a:p>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49</a:t>
            </a:fld>
            <a:endParaRPr lang="es-ES"/>
          </a:p>
        </p:txBody>
      </p:sp>
    </p:spTree>
    <p:extLst>
      <p:ext uri="{BB962C8B-B14F-4D97-AF65-F5344CB8AC3E}">
        <p14:creationId xmlns:p14="http://schemas.microsoft.com/office/powerpoint/2010/main" val="37635043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Solicita a proveedores de servicios extranjeros que revelen datos de tráfico</a:t>
            </a:r>
            <a:endParaRPr lang="es-ES" sz="1200" kern="1200" dirty="0">
              <a:solidFill>
                <a:schemeClr val="tx1"/>
              </a:solidFill>
              <a:effectLst/>
              <a:latin typeface="+mn-lt"/>
              <a:ea typeface="+mn-ea"/>
              <a:cs typeface="+mn-cs"/>
            </a:endParaRPr>
          </a:p>
          <a:p>
            <a:endParaRPr lang="es-ES" dirty="0"/>
          </a:p>
          <a:p>
            <a:r>
              <a:rPr dirty="0"/>
              <a:t>El formador debe explicar que el alcance de esta disposición es limitado y las partes solo pueden solicitar asistencia legal mutua con respecto a la divulgación rápida de datos de tráfico conservados en la medida en que dicha información sea necesaria para identificar la ruta de una comunicación o el proveedor(es) del servicio a través del cual se </a:t>
            </a:r>
            <a:r>
              <a:rPr dirty="0" err="1"/>
              <a:t>transmitió</a:t>
            </a:r>
            <a:r>
              <a:rPr dirty="0"/>
              <a:t>.</a:t>
            </a:r>
            <a:r>
              <a:rPr lang="es-ES" dirty="0"/>
              <a:t>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50</a:t>
            </a:fld>
            <a:endParaRPr lang="es-ES"/>
          </a:p>
        </p:txBody>
      </p:sp>
    </p:spTree>
    <p:extLst>
      <p:ext uri="{BB962C8B-B14F-4D97-AF65-F5344CB8AC3E}">
        <p14:creationId xmlns:p14="http://schemas.microsoft.com/office/powerpoint/2010/main" val="1713716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a:solidFill>
                  <a:schemeClr val="tx1"/>
                </a:solidFill>
                <a:latin typeface="+mn-lt"/>
              </a:rPr>
              <a:t>Es importante que tanto el formador como los delegados entiendan cuáles son los objetivos de la </a:t>
            </a:r>
            <a:r>
              <a:rPr lang="en-GB" sz="1200" kern="1200" dirty="0" err="1">
                <a:solidFill>
                  <a:schemeClr val="tx1"/>
                </a:solidFill>
                <a:latin typeface="+mn-lt"/>
              </a:rPr>
              <a:t>lección</a:t>
            </a:r>
            <a:r>
              <a:rPr lang="en-GB" sz="1200" kern="1200" dirty="0">
                <a:solidFill>
                  <a:schemeClr val="tx1"/>
                </a:solidFill>
                <a:latin typeface="+mn-lt"/>
              </a:rPr>
              <a:t>. </a:t>
            </a:r>
            <a:r>
              <a:rPr lang="en-GB" sz="1200" kern="1200" dirty="0" err="1">
                <a:solidFill>
                  <a:schemeClr val="tx1"/>
                </a:solidFill>
                <a:latin typeface="+mn-lt"/>
              </a:rPr>
              <a:t>Estos</a:t>
            </a:r>
            <a:r>
              <a:rPr lang="en-GB" sz="1200" kern="1200" dirty="0">
                <a:solidFill>
                  <a:schemeClr val="tx1"/>
                </a:solidFill>
                <a:latin typeface="+mn-lt"/>
              </a:rPr>
              <a:t> objetivos deben explicarse en detalle a los delegados antes de que comience la sesión utilizando la información en la diapositiva. Esta diapositiva se repetirá al final de la lección para recapitular la sesión.</a:t>
            </a:r>
            <a:endParaRPr lang="es-E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5</a:t>
            </a:fld>
            <a:endParaRPr lang="es-ES" dirty="0"/>
          </a:p>
        </p:txBody>
      </p:sp>
    </p:spTree>
    <p:extLst>
      <p:ext uri="{BB962C8B-B14F-4D97-AF65-F5344CB8AC3E}">
        <p14:creationId xmlns:p14="http://schemas.microsoft.com/office/powerpoint/2010/main" val="8164378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Asistencia mutua con respecto al acceso a los datos informáticos almacenados</a:t>
            </a:r>
            <a:endParaRPr lang="es-E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ES" dirty="0"/>
          </a:p>
          <a:p>
            <a:pPr marL="0" marR="0" indent="0" algn="l" defTabSz="457200" rtl="0" eaLnBrk="1" fontAlgn="auto" latinLnBrk="0" hangingPunct="1">
              <a:lnSpc>
                <a:spcPct val="100000"/>
              </a:lnSpc>
              <a:spcBef>
                <a:spcPts val="0"/>
              </a:spcBef>
              <a:spcAft>
                <a:spcPts val="0"/>
              </a:spcAft>
              <a:buClrTx/>
              <a:buSzTx/>
              <a:buFontTx/>
              <a:buNone/>
              <a:tabLst/>
              <a:defRPr/>
            </a:pPr>
            <a:r>
              <a:rPr dirty="0"/>
              <a:t>El formador debe explicar la disposición en la legislación nacional que permite la asistencia legal mutua con respecto al acceso a datos almacenados en la computadora.</a:t>
            </a:r>
            <a:endParaRPr lang="es-ES" dirty="0"/>
          </a:p>
          <a:p>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51</a:t>
            </a:fld>
            <a:endParaRPr lang="es-ES"/>
          </a:p>
        </p:txBody>
      </p:sp>
    </p:spTree>
    <p:extLst>
      <p:ext uri="{BB962C8B-B14F-4D97-AF65-F5344CB8AC3E}">
        <p14:creationId xmlns:p14="http://schemas.microsoft.com/office/powerpoint/2010/main" val="20680318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Solicitar a proveedores de servicios extranjeros que accedan a los datos almacenados</a:t>
            </a:r>
            <a:endParaRPr lang="es-ES" sz="1200" kern="1200" dirty="0">
              <a:solidFill>
                <a:schemeClr val="tx1"/>
              </a:solidFill>
              <a:effectLst/>
              <a:latin typeface="+mn-lt"/>
              <a:ea typeface="+mn-ea"/>
              <a:cs typeface="+mn-cs"/>
            </a:endParaRPr>
          </a:p>
          <a:p>
            <a:endParaRPr lang="es-ES" dirty="0"/>
          </a:p>
          <a:p>
            <a:r>
              <a:rPr dirty="0"/>
              <a:t>El formador debe explicar que este poder para acceder a los datos almacenados de la computadora es una </a:t>
            </a:r>
            <a:r>
              <a:rPr lang="es-ES" dirty="0"/>
              <a:t>facultad</a:t>
            </a:r>
            <a:r>
              <a:rPr dirty="0"/>
              <a:t> amplia que, dependiendo de cada caso, incluye la capacidad de registrar, acceder de forma similar, confiscar o proteger de manera similar los datos almacenados por un proveedor de servicio extranjero. En caso de que exista un riesgo de que los datos sean particularmente vulnerables a la pérdida o modificación, se podrá aceptar una solicitud de acceso rápido si así lo permite el acuerdo entre los estados en cuestión.</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52</a:t>
            </a:fld>
            <a:endParaRPr lang="es-ES"/>
          </a:p>
        </p:txBody>
      </p:sp>
    </p:spTree>
    <p:extLst>
      <p:ext uri="{BB962C8B-B14F-4D97-AF65-F5344CB8AC3E}">
        <p14:creationId xmlns:p14="http://schemas.microsoft.com/office/powerpoint/2010/main" val="8265579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Asistencia mutua con respecto a la recopilación de datos de tráfico en tiempo real</a:t>
            </a:r>
            <a:endParaRPr lang="es-E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s-ES" dirty="0"/>
          </a:p>
          <a:p>
            <a:pPr marL="0" marR="0" indent="0" algn="l" defTabSz="457200" rtl="0" eaLnBrk="1" fontAlgn="auto" latinLnBrk="0" hangingPunct="1">
              <a:lnSpc>
                <a:spcPct val="100000"/>
              </a:lnSpc>
              <a:spcBef>
                <a:spcPts val="0"/>
              </a:spcBef>
              <a:spcAft>
                <a:spcPts val="0"/>
              </a:spcAft>
              <a:buClrTx/>
              <a:buSzTx/>
              <a:buFontTx/>
              <a:buNone/>
              <a:tabLst/>
              <a:defRPr/>
            </a:pPr>
            <a:r>
              <a:rPr dirty="0"/>
              <a:t>El formador debe explicar la disposición en la legislación nacional que permite la asistencia legal mutua con respecto a la recopilación de datos de tráfico en tiempo real.</a:t>
            </a:r>
            <a:endParaRPr lang="es-ES" dirty="0"/>
          </a:p>
          <a:p>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53</a:t>
            </a:fld>
            <a:endParaRPr lang="es-ES"/>
          </a:p>
        </p:txBody>
      </p:sp>
    </p:spTree>
    <p:extLst>
      <p:ext uri="{BB962C8B-B14F-4D97-AF65-F5344CB8AC3E}">
        <p14:creationId xmlns:p14="http://schemas.microsoft.com/office/powerpoint/2010/main" val="10541418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Solicitar a proveedores de servicios extranjeros que recopilen datos de tráfico en tiempo real</a:t>
            </a:r>
            <a:endParaRPr lang="es-ES" sz="1200" kern="1200" dirty="0">
              <a:solidFill>
                <a:schemeClr val="tx1"/>
              </a:solidFill>
              <a:effectLst/>
              <a:latin typeface="+mn-lt"/>
              <a:ea typeface="+mn-ea"/>
              <a:cs typeface="+mn-cs"/>
            </a:endParaRPr>
          </a:p>
          <a:p>
            <a:endParaRPr lang="es-ES" dirty="0"/>
          </a:p>
          <a:p>
            <a:r>
              <a:rPr dirty="0"/>
              <a:t>Este poder de asistencia legal mutua es como su contraparte nacional solo limitado a comunicaciones específicas. Las solicitudes abiertas no se realizarán según esta disposición.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54</a:t>
            </a:fld>
            <a:endParaRPr lang="es-ES"/>
          </a:p>
        </p:txBody>
      </p:sp>
    </p:spTree>
    <p:extLst>
      <p:ext uri="{BB962C8B-B14F-4D97-AF65-F5344CB8AC3E}">
        <p14:creationId xmlns:p14="http://schemas.microsoft.com/office/powerpoint/2010/main" val="4243432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Cooperación voluntaria con mandato legal</a:t>
            </a:r>
            <a:endParaRPr lang="es-ES" sz="1200" kern="1200" dirty="0">
              <a:solidFill>
                <a:schemeClr val="tx1"/>
              </a:solidFill>
              <a:effectLst/>
              <a:latin typeface="+mn-lt"/>
              <a:ea typeface="+mn-ea"/>
              <a:cs typeface="+mn-cs"/>
            </a:endParaRPr>
          </a:p>
          <a:p>
            <a:pPr algn="just"/>
            <a:endParaRPr lang="es-ES" dirty="0"/>
          </a:p>
          <a:p>
            <a:pPr algn="just"/>
            <a:r>
              <a:rPr dirty="0"/>
              <a:t>El formador debe explicar las disposiciones pertinentes de la legislación nacional que permiten a las Partes acceder o recibir datos almacenados de la computadora (incluidos datos de tráfico y datos de contenido) sin buscar asistencia mutua.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55</a:t>
            </a:fld>
            <a:endParaRPr lang="es-ES"/>
          </a:p>
        </p:txBody>
      </p:sp>
    </p:spTree>
    <p:extLst>
      <p:ext uri="{BB962C8B-B14F-4D97-AF65-F5344CB8AC3E}">
        <p14:creationId xmlns:p14="http://schemas.microsoft.com/office/powerpoint/2010/main" val="17655350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55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dirty="0"/>
              <a:t>La cuestión de cuándo se permite a una Parte </a:t>
            </a:r>
            <a:r>
              <a:rPr lang="en-US" u="sng" dirty="0"/>
              <a:t>acceder unilateralmente a datos almacenados en otra Parte sin buscar asistencia mutua</a:t>
            </a:r>
            <a:r>
              <a:rPr dirty="0"/>
              <a:t> fue una cuestión que los redactores del Convenio de Budapest debatieron ampliamente. </a:t>
            </a:r>
          </a:p>
          <a:p>
            <a:pPr marL="0" marR="0" indent="0" algn="l" defTabSz="457200" rtl="0" eaLnBrk="0" fontAlgn="base" latinLnBrk="0" hangingPunct="0">
              <a:lnSpc>
                <a:spcPct val="100000"/>
              </a:lnSpc>
              <a:spcBef>
                <a:spcPct val="30000"/>
              </a:spcBef>
              <a:spcAft>
                <a:spcPct val="0"/>
              </a:spcAft>
              <a:buClrTx/>
              <a:buSzTx/>
              <a:buFontTx/>
              <a:buNone/>
              <a:tabLst/>
              <a:defRPr/>
            </a:pPr>
            <a:endParaRPr lang="es-ES" dirty="0"/>
          </a:p>
          <a:p>
            <a:pPr marL="0" marR="0" indent="0" algn="l" defTabSz="457200" rtl="0" eaLnBrk="0" fontAlgn="base" latinLnBrk="0" hangingPunct="0">
              <a:lnSpc>
                <a:spcPct val="100000"/>
              </a:lnSpc>
              <a:spcBef>
                <a:spcPct val="30000"/>
              </a:spcBef>
              <a:spcAft>
                <a:spcPct val="0"/>
              </a:spcAft>
              <a:buClrTx/>
              <a:buSzTx/>
              <a:buFontTx/>
              <a:buNone/>
              <a:tabLst/>
              <a:defRPr/>
            </a:pPr>
            <a:r>
              <a:rPr dirty="0"/>
              <a:t>Hubo un examen detallado de los casos en que puede ser aceptable que los Estados actúen unilateralmente y aquellos en los que no. Al final, los redactores determinaron que aún no era posible preparar un régimen integral y jurídicamente vinculante que regule esta área. </a:t>
            </a:r>
          </a:p>
          <a:p>
            <a:pPr marL="0" marR="0" indent="0" algn="l" defTabSz="457200" rtl="0" eaLnBrk="0" fontAlgn="base" latinLnBrk="0" hangingPunct="0">
              <a:lnSpc>
                <a:spcPct val="100000"/>
              </a:lnSpc>
              <a:spcBef>
                <a:spcPct val="30000"/>
              </a:spcBef>
              <a:spcAft>
                <a:spcPct val="0"/>
              </a:spcAft>
              <a:buClrTx/>
              <a:buSzTx/>
              <a:buFontTx/>
              <a:buNone/>
              <a:tabLst/>
              <a:defRPr/>
            </a:pPr>
            <a:r>
              <a:rPr dirty="0"/>
              <a:t>En parte, esto se debió a la falta de experiencia concreta con tales situaciones hasta la </a:t>
            </a:r>
            <a:r>
              <a:rPr dirty="0" err="1"/>
              <a:t>fech</a:t>
            </a:r>
            <a:r>
              <a:rPr lang="es-ES" dirty="0"/>
              <a:t>a</a:t>
            </a:r>
            <a:r>
              <a:rPr dirty="0"/>
              <a:t> y, en parte, a la comprensión de que la solución adecuada a menudo giraba en torno a las circunstancias precisas del caso individual, </a:t>
            </a:r>
            <a:r>
              <a:rPr lang="en-US" u="sng" dirty="0"/>
              <a:t>lo que dificultaba la formulación de reglas generales</a:t>
            </a:r>
            <a:r>
              <a:rPr dirty="0"/>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s-ES" u="sng"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u="sng" dirty="0"/>
              <a:t>En última instancia, los redactores decidieron establecer solo en el Art. 32 del Convenio situaciones en las que todos estuvieran de acuerdo en que la acción unilateral es permisible</a:t>
            </a:r>
            <a:r>
              <a:rPr dirty="0"/>
              <a:t>. </a:t>
            </a:r>
          </a:p>
          <a:p>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Como resultado, el Art. 32 define la posibilidad otorgada a los organismos encargados de hacer cumplir la ley de un Estado-Parte del Convenio de obtener pruebas almacenadas en una computadora ubicada físicamente en el territorio de otra Parte, sin ninguna solicitud de cooperación internacional. Esto se puede hacer si, durante una investigación concreta, los funcionarios a cargo necesitan obtener información de fuente abierta desde una computadora ubicada en un país extranjero o desde una computadora cuyo acceso fue autorizado por la persona legalmente autorizada.</a:t>
            </a:r>
          </a:p>
          <a:p>
            <a:r>
              <a:rPr lang="en-GB" sz="1200" kern="1200" dirty="0">
                <a:solidFill>
                  <a:schemeClr val="tx1"/>
                </a:solidFill>
                <a:effectLst/>
                <a:latin typeface="+mn-lt"/>
              </a:rPr>
              <a:t> </a:t>
            </a:r>
          </a:p>
          <a:p>
            <a:r>
              <a:rPr lang="en-GB" sz="1200" kern="1200" dirty="0">
                <a:solidFill>
                  <a:schemeClr val="tx1"/>
                </a:solidFill>
                <a:effectLst/>
                <a:latin typeface="+mn-lt"/>
              </a:rPr>
              <a:t>Con respecto a la información de fuente abierta, debe señalarse que esta investigación de "fuente abierta" es algo que cualquier ciudadano puede hacer, por iniciativa propia, en la mayoría de los países. Por lo tanto, esta disposición simplemente tiene el objetivo de autorizar a los agentes del orden a que lo hagan también y, al mismo tiempo, califiquen como válidas las pruebas obtenidas de esa manera.</a:t>
            </a:r>
          </a:p>
          <a:p>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Pero el otro lado de la disposición tiene un enfoque muy nuevo. No existe un equivalente real en el mundo físico para esta nueva posibilidad: en el pasado, un oficial tendría que viajar físicamente al otro país y pedir ayuda a las autoridades locales. No podía hacer nada por su cuenta y cada acto de investigación se practicaría en nombre de las autoridades nacionales del lugar.</a:t>
            </a:r>
          </a:p>
          <a:p>
            <a:r>
              <a:rPr lang="en-GB" sz="1200" kern="1200" dirty="0">
                <a:solidFill>
                  <a:schemeClr val="tx1"/>
                </a:solidFill>
                <a:effectLst/>
                <a:latin typeface="+mn-lt"/>
              </a:rPr>
              <a:t> </a:t>
            </a:r>
          </a:p>
          <a:p>
            <a:r>
              <a:rPr lang="en-GB" sz="1200" kern="1200" dirty="0">
                <a:solidFill>
                  <a:schemeClr val="tx1"/>
                </a:solidFill>
                <a:effectLst/>
                <a:latin typeface="+mn-lt"/>
              </a:rPr>
              <a:t>El Art. 32 establece lo contrario. Según él, cualquier agente de la ley de cualquier país en el mundo entero puede obtener información de otro país, incluso si no es información de "código abierto", si la persona que tiene la autoridad legal para divulgar los datos le da a su legítimo y consentimiento voluntario. Esa actividad investigadora no necesita ninguna autorización del Estado con jurisdicción en el lugar donde se almacena la información. Algunos Estados no aceptan pacíficamente el Convenio debido a esta redacción. Ellos dicen que va en contra del principio de soberanía. Sin embargo, no hay ninguna propuesta ni ninguna otra solución a los complejos problemas de las investigaciones transfronterizas ni a las investigaciones en la "nube". La vida real revela que, en la mayoría de los casos, es imposible investigar la ciberdelincuencia o reunir pruebas electrónicas, a nivel internacional, utilizando los canales tradicionales. Es imposible porque el tiempo que lleva no es compatible con la volatilidad y la fragilidad de las pruebas electrónicas. Es por eso que una investigación transfronteriza, llevada a cabo por el agente de la ley que se ocupa del caso sería más eficiente. </a:t>
            </a:r>
          </a:p>
          <a:p>
            <a:r>
              <a:rPr lang="en-GB" sz="1200" kern="1200" dirty="0">
                <a:solidFill>
                  <a:schemeClr val="tx1"/>
                </a:solidFill>
                <a:effectLst/>
                <a:latin typeface="+mn-lt"/>
              </a:rPr>
              <a:t> </a:t>
            </a:r>
          </a:p>
          <a:p>
            <a:r>
              <a:rPr lang="en-GB" sz="1200" kern="1200" dirty="0">
                <a:solidFill>
                  <a:schemeClr val="tx1"/>
                </a:solidFill>
                <a:effectLst/>
                <a:latin typeface="+mn-lt"/>
              </a:rPr>
              <a:t>Pero, por otro lado, a veces es realmente imposible utilizar los canales de cooperación regulares: con respecto a los servicios en la "nube", los usuarios (y el investigador) no saben exactamente dónde están físicamente almacenados los datos requeridos por la policía.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56</a:t>
            </a:fld>
            <a:endParaRPr lang="es-ES"/>
          </a:p>
        </p:txBody>
      </p:sp>
    </p:spTree>
    <p:extLst>
      <p:ext uri="{BB962C8B-B14F-4D97-AF65-F5344CB8AC3E}">
        <p14:creationId xmlns:p14="http://schemas.microsoft.com/office/powerpoint/2010/main" val="41422957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57</a:t>
            </a:fld>
            <a:endParaRPr lang="es-ES"/>
          </a:p>
        </p:txBody>
      </p:sp>
    </p:spTree>
    <p:extLst>
      <p:ext uri="{BB962C8B-B14F-4D97-AF65-F5344CB8AC3E}">
        <p14:creationId xmlns:p14="http://schemas.microsoft.com/office/powerpoint/2010/main" val="9736786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58</a:t>
            </a:fld>
            <a:endParaRPr lang="es-ES"/>
          </a:p>
        </p:txBody>
      </p:sp>
    </p:spTree>
    <p:extLst>
      <p:ext uri="{BB962C8B-B14F-4D97-AF65-F5344CB8AC3E}">
        <p14:creationId xmlns:p14="http://schemas.microsoft.com/office/powerpoint/2010/main" val="39035019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59</a:t>
            </a:fld>
            <a:endParaRPr lang="es-ES"/>
          </a:p>
        </p:txBody>
      </p:sp>
    </p:spTree>
    <p:extLst>
      <p:ext uri="{BB962C8B-B14F-4D97-AF65-F5344CB8AC3E}">
        <p14:creationId xmlns:p14="http://schemas.microsoft.com/office/powerpoint/2010/main" val="29239382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61</a:t>
            </a:fld>
            <a:endParaRPr lang="es-ES"/>
          </a:p>
        </p:txBody>
      </p:sp>
    </p:spTree>
    <p:extLst>
      <p:ext uri="{BB962C8B-B14F-4D97-AF65-F5344CB8AC3E}">
        <p14:creationId xmlns:p14="http://schemas.microsoft.com/office/powerpoint/2010/main" val="4266328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rPr>
              <a:t>Para que los jueces y fiscales entiendan completamente la cooperación con la industria, es importante que los formadores recapitulen conceptos relevantes tales como proveedores de servicios, datos de contenido, datos de tráfico e información de suscriptores. Esta parte de la lección puede ser interactiva y se puede evaluar a diferentes jueces según su comprensión de estos términos clave. Esta parte también toca los datos de la nube, una comprensión de los cuales es particularmente importante para la Parte 3 de la </a:t>
            </a:r>
            <a:r>
              <a:rPr lang="en-GB" sz="1200" kern="1200" dirty="0" err="1">
                <a:solidFill>
                  <a:schemeClr val="tx1"/>
                </a:solidFill>
                <a:latin typeface="+mn-lt"/>
              </a:rPr>
              <a:t>lección</a:t>
            </a:r>
            <a:r>
              <a:rPr lang="en-GB" sz="1200" kern="1200" dirty="0">
                <a:solidFill>
                  <a:schemeClr val="tx1"/>
                </a:solidFill>
                <a:latin typeface="+mn-lt"/>
              </a:rPr>
              <a:t>. Dado que muchos de los temas cubiertos en la Parte uno ya se han cubierto en lecciones anteriores, puede ser más útil fomentar la interacción y la participación de los participantes.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a:t>
            </a:fld>
            <a:endParaRPr lang="es-ES" dirty="0"/>
          </a:p>
        </p:txBody>
      </p:sp>
    </p:spTree>
    <p:extLst>
      <p:ext uri="{BB962C8B-B14F-4D97-AF65-F5344CB8AC3E}">
        <p14:creationId xmlns:p14="http://schemas.microsoft.com/office/powerpoint/2010/main" val="53002499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62</a:t>
            </a:fld>
            <a:endParaRPr lang="es-ES"/>
          </a:p>
        </p:txBody>
      </p:sp>
    </p:spTree>
    <p:extLst>
      <p:ext uri="{BB962C8B-B14F-4D97-AF65-F5344CB8AC3E}">
        <p14:creationId xmlns:p14="http://schemas.microsoft.com/office/powerpoint/2010/main" val="9291387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63</a:t>
            </a:fld>
            <a:endParaRPr lang="es-ES"/>
          </a:p>
        </p:txBody>
      </p:sp>
    </p:spTree>
    <p:extLst>
      <p:ext uri="{BB962C8B-B14F-4D97-AF65-F5344CB8AC3E}">
        <p14:creationId xmlns:p14="http://schemas.microsoft.com/office/powerpoint/2010/main" val="34089406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64</a:t>
            </a:fld>
            <a:endParaRPr lang="es-ES"/>
          </a:p>
        </p:txBody>
      </p:sp>
    </p:spTree>
    <p:extLst>
      <p:ext uri="{BB962C8B-B14F-4D97-AF65-F5344CB8AC3E}">
        <p14:creationId xmlns:p14="http://schemas.microsoft.com/office/powerpoint/2010/main" val="17073169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65</a:t>
            </a:fld>
            <a:endParaRPr lang="es-ES"/>
          </a:p>
        </p:txBody>
      </p:sp>
    </p:spTree>
    <p:extLst>
      <p:ext uri="{BB962C8B-B14F-4D97-AF65-F5344CB8AC3E}">
        <p14:creationId xmlns:p14="http://schemas.microsoft.com/office/powerpoint/2010/main" val="42139685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66</a:t>
            </a:fld>
            <a:endParaRPr lang="es-ES"/>
          </a:p>
        </p:txBody>
      </p:sp>
    </p:spTree>
    <p:extLst>
      <p:ext uri="{BB962C8B-B14F-4D97-AF65-F5344CB8AC3E}">
        <p14:creationId xmlns:p14="http://schemas.microsoft.com/office/powerpoint/2010/main" val="41417618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Cooperación voluntaria sin mandato legal</a:t>
            </a:r>
            <a:endParaRPr lang="es-ES" sz="1200" kern="1200" dirty="0">
              <a:solidFill>
                <a:schemeClr val="tx1"/>
              </a:solidFill>
              <a:effectLst/>
              <a:latin typeface="+mn-lt"/>
              <a:ea typeface="+mn-ea"/>
              <a:cs typeface="+mn-cs"/>
            </a:endParaRPr>
          </a:p>
          <a:p>
            <a:pPr algn="just"/>
            <a:endParaRPr lang="es-ES" dirty="0"/>
          </a:p>
          <a:p>
            <a:pPr algn="just"/>
            <a:r>
              <a:rPr dirty="0"/>
              <a:t>En este punto, el formador debe </a:t>
            </a:r>
            <a:r>
              <a:rPr dirty="0" err="1"/>
              <a:t>decir</a:t>
            </a:r>
            <a:r>
              <a:rPr dirty="0"/>
              <a:t> a los participantes que la parte restante de la lección discutirá la cooperación directa con proveedores de servicios extranjeros. Es importante que los participantes comprendan la importancia de esta forma de cooperación. El formador debe explicar que esta forma de cooperación es completamente voluntaria para el proveedor del servicio. El formador tal vez desee enfatizar (incluso mediante el uso de la tabla en la siguiente diapositiva) el volumen de solicitudes que se realizan directamente a los proveedores de servicios. El formador puede explicar cómo las pruebas electrónicas (incluida la información del suscriptor) son muchas veces propiedad de los proveedores de servicios, como los sitios web de redes sociales con sede en los Estados Unidos.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67</a:t>
            </a:fld>
            <a:endParaRPr lang="es-ES"/>
          </a:p>
        </p:txBody>
      </p:sp>
    </p:spTree>
    <p:extLst>
      <p:ext uri="{BB962C8B-B14F-4D97-AF65-F5344CB8AC3E}">
        <p14:creationId xmlns:p14="http://schemas.microsoft.com/office/powerpoint/2010/main" val="296343793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Estas estadísticas de solicitudes desde fuera de los Estados Unidos para datos enviados directamente a Apple, Facebook, Google, Microsoft, Twitter y Yahoo en 2015 pueden ser utilizadas por el formador para enfatizar la importancia y prevalencia de la cooperación directa con proveedores de servicios de los EE. UU. Los formadores también pueden señalar que, si bien las solicitudes de los Estados Unidos recibieron el mayor porcentaje de divulgaciones, también se hicieron divulgaciones a otros Estados Partes y es posible cooperar directamente con proveedores de servicios extranjeros. </a:t>
            </a:r>
          </a:p>
          <a:p>
            <a:endParaRPr lang="es-ES" baseline="0" dirty="0"/>
          </a:p>
          <a:p>
            <a:r>
              <a:rPr dirty="0"/>
              <a:t>Las siguientes diapositivas explican brevemente las pautas de cooperación jurídica para algunos de los principales proveedores de servicios de EE. UU. Con respecto a las solicitudes de cooperación extranjeras. El formador puede encontrar útil usar estos ejemplos para que los participantes entiendan cómo se hace la cooperación con los proveedores de servicios extranjeros en un nivel práctico.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68</a:t>
            </a:fld>
            <a:endParaRPr lang="es-ES"/>
          </a:p>
        </p:txBody>
      </p:sp>
    </p:spTree>
    <p:extLst>
      <p:ext uri="{BB962C8B-B14F-4D97-AF65-F5344CB8AC3E}">
        <p14:creationId xmlns:p14="http://schemas.microsoft.com/office/powerpoint/2010/main" val="271198850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rPr>
              <a:t>El formador debe mostrar la instantánea de las Pautas de aplicación de la ley de Facebook a los participantes.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69</a:t>
            </a:fld>
            <a:endParaRPr lang="es-ES"/>
          </a:p>
        </p:txBody>
      </p:sp>
    </p:spTree>
    <p:extLst>
      <p:ext uri="{BB962C8B-B14F-4D97-AF65-F5344CB8AC3E}">
        <p14:creationId xmlns:p14="http://schemas.microsoft.com/office/powerpoint/2010/main" val="279826054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rPr>
              <a:t>El formador debe mostrar la instantánea de la página de solicitud de cumplimiento de la ley de Twitter a los participantes.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70</a:t>
            </a:fld>
            <a:endParaRPr lang="es-ES"/>
          </a:p>
        </p:txBody>
      </p:sp>
    </p:spTree>
    <p:extLst>
      <p:ext uri="{BB962C8B-B14F-4D97-AF65-F5344CB8AC3E}">
        <p14:creationId xmlns:p14="http://schemas.microsoft.com/office/powerpoint/2010/main" val="338255014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Ejemplos de políticas de proveedores de servicios</a:t>
            </a:r>
            <a:endParaRPr lang="es-ES" sz="1200" kern="1200" dirty="0">
              <a:solidFill>
                <a:schemeClr val="tx1"/>
              </a:solidFill>
              <a:effectLst/>
              <a:latin typeface="+mn-lt"/>
              <a:ea typeface="+mn-ea"/>
              <a:cs typeface="+mn-cs"/>
            </a:endParaRPr>
          </a:p>
          <a:p>
            <a:endParaRPr lang="es-ES" sz="1200" kern="1200" dirty="0">
              <a:solidFill>
                <a:schemeClr val="tx1"/>
              </a:solidFill>
              <a:effectLst/>
              <a:latin typeface="+mn-lt"/>
              <a:ea typeface="+mn-ea"/>
              <a:cs typeface="+mn-cs"/>
            </a:endParaRPr>
          </a:p>
          <a:p>
            <a:r>
              <a:rPr lang="en-US" sz="1200" kern="1200" dirty="0">
                <a:solidFill>
                  <a:schemeClr val="tx1"/>
                </a:solidFill>
                <a:effectLst/>
                <a:latin typeface="+mn-lt"/>
              </a:rPr>
              <a:t>El formador puede usar ejemplos de políticas de diferentes proveedores de servicios en estas diapositivas para explicar los diferentes requisitos que tienen los proveedores de servicios extranjeros en relación con las solicitudes de acceso a los datos.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71</a:t>
            </a:fld>
            <a:endParaRPr lang="es-ES"/>
          </a:p>
        </p:txBody>
      </p:sp>
    </p:spTree>
    <p:extLst>
      <p:ext uri="{BB962C8B-B14F-4D97-AF65-F5344CB8AC3E}">
        <p14:creationId xmlns:p14="http://schemas.microsoft.com/office/powerpoint/2010/main" val="902633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dirty="0"/>
              <a:t>Como esta lección se refiere a la cooperación con la industria, puede ser útil para los formadores recapitular lo que es un proveedor de servicios, ya que los proveedores de servicios son miembros de la industria con quienes la cooperación es más beneficiosa. La diapositiva 6 proporciona la definición del proveedor de servicios del Convenio de Budapest y/o la definición de proveedor de servicios bajo la ley nacional.</a:t>
            </a:r>
          </a:p>
          <a:p>
            <a:pPr algn="just"/>
            <a:endParaRPr lang="es-ES" baseline="0" dirty="0"/>
          </a:p>
          <a:p>
            <a:pPr algn="just"/>
            <a:r>
              <a:rPr dirty="0"/>
              <a:t>El formador debe enfatizar la importancia de comprender el concepto de proveedor de servicios, incluyendo referirse a las diversas disposiciones de la legislación nacional que otorgan facultades procedimentales a los proveedores de servicios (por ejemplo, interceptación de datos de contenido, órdenes de presentación).</a:t>
            </a:r>
          </a:p>
          <a:p>
            <a:pPr algn="just"/>
            <a:endParaRPr lang="es-ES" baseline="0" dirty="0"/>
          </a:p>
          <a:p>
            <a:pPr algn="just"/>
            <a:r>
              <a:rPr dirty="0"/>
              <a:t>El formador puede encontrar útil distinguir entre "proveedores de servicios" y "proveedores de servicios de Internet". El formador puede considerar dar ejemplos de proveedores de servicios (es decir, proveedores de servicios locales, proveedores de servicios multinacionales como Facebook, Google, Instagram, Snapchat, etc.) para proporcionar una comprensión más clara del alcance de este término. Esto ayudará a los participantes a comprender los modos de cooperación con los proveedores de servicios.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a:t>
            </a:fld>
            <a:endParaRPr lang="es-ES"/>
          </a:p>
        </p:txBody>
      </p:sp>
    </p:spTree>
    <p:extLst>
      <p:ext uri="{BB962C8B-B14F-4D97-AF65-F5344CB8AC3E}">
        <p14:creationId xmlns:p14="http://schemas.microsoft.com/office/powerpoint/2010/main" val="331068709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73</a:t>
            </a:fld>
            <a:endParaRPr lang="es-ES"/>
          </a:p>
        </p:txBody>
      </p:sp>
    </p:spTree>
    <p:extLst>
      <p:ext uri="{BB962C8B-B14F-4D97-AF65-F5344CB8AC3E}">
        <p14:creationId xmlns:p14="http://schemas.microsoft.com/office/powerpoint/2010/main" val="356384325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Consideraciones para cooperar con proveedores de servicios extranjeros</a:t>
            </a:r>
            <a:endParaRPr lang="es-ES" sz="1200" kern="1200" dirty="0">
              <a:solidFill>
                <a:schemeClr val="tx1"/>
              </a:solidFill>
              <a:effectLst/>
              <a:latin typeface="+mn-lt"/>
              <a:ea typeface="+mn-ea"/>
              <a:cs typeface="+mn-cs"/>
            </a:endParaRPr>
          </a:p>
          <a:p>
            <a:endParaRPr lang="es-ES" dirty="0"/>
          </a:p>
          <a:p>
            <a:r>
              <a:rPr dirty="0"/>
              <a:t>El formador debe guiar a los participantes a través de la lista de consideraciones y desafíos esperados que pueden enfrentar al cooperar con proveedores de servicios extranjeros. Cada consideración se trata con más detalle en las diapositivas posteriores.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74</a:t>
            </a:fld>
            <a:endParaRPr lang="es-ES"/>
          </a:p>
        </p:txBody>
      </p:sp>
    </p:spTree>
    <p:extLst>
      <p:ext uri="{BB962C8B-B14F-4D97-AF65-F5344CB8AC3E}">
        <p14:creationId xmlns:p14="http://schemas.microsoft.com/office/powerpoint/2010/main" val="211108040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Volatilidad de las políticas</a:t>
            </a:r>
            <a:endParaRPr lang="es-ES" sz="1200" kern="1200" dirty="0">
              <a:solidFill>
                <a:schemeClr val="tx1"/>
              </a:solidFill>
              <a:effectLst/>
              <a:latin typeface="+mn-lt"/>
              <a:ea typeface="+mn-ea"/>
              <a:cs typeface="+mn-cs"/>
            </a:endParaRPr>
          </a:p>
          <a:p>
            <a:pPr algn="just"/>
            <a:endParaRPr lang="es-ES" baseline="0" dirty="0"/>
          </a:p>
          <a:p>
            <a:pPr algn="just"/>
            <a:r>
              <a:rPr dirty="0"/>
              <a:t>Es importante que los formadores enfaticen que las políticas de los proveedores de servicios extranjeros con respecto a la cooperación con los funcionarios encargados de hacer cumplir la ley son volátiles y cambian con frecuencia. El formador debe alentar y preparar a los participantes para que permanezcan relativamente flexibles a los cambios en estas políticas cuando se les solicite que busquen la cooperación de proveedores de servicios extranjeros.</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75</a:t>
            </a:fld>
            <a:endParaRPr lang="es-ES"/>
          </a:p>
        </p:txBody>
      </p:sp>
    </p:spTree>
    <p:extLst>
      <p:ext uri="{BB962C8B-B14F-4D97-AF65-F5344CB8AC3E}">
        <p14:creationId xmlns:p14="http://schemas.microsoft.com/office/powerpoint/2010/main" val="313325429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Ubicación, territorialidad y jurisdicción</a:t>
            </a:r>
            <a:endParaRPr lang="es-ES" sz="1200" kern="1200" dirty="0">
              <a:solidFill>
                <a:schemeClr val="tx1"/>
              </a:solidFill>
              <a:effectLst/>
              <a:latin typeface="+mn-lt"/>
              <a:ea typeface="+mn-ea"/>
              <a:cs typeface="+mn-cs"/>
            </a:endParaRPr>
          </a:p>
          <a:p>
            <a:pPr algn="just"/>
            <a:endParaRPr lang="es-ES" dirty="0"/>
          </a:p>
          <a:p>
            <a:pPr algn="just"/>
            <a:r>
              <a:rPr dirty="0"/>
              <a:t>Otra consideración que los formadores deben informar a los participantes es que los proveedores de servicios extranjeros pueden estar restringidos por su legislación nacional con respecto a permitir el acceso a la información del suscriptor. Por lo tanto, es importante que comprendan los requisitos locales antes de realizar cualquier solicitud. A este respecto, también es importante que la autoridad solicitante demuestre dentro de la solicitud que tiene jurisdicción sobre el delito en relación con la información que se solicita. </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76</a:t>
            </a:fld>
            <a:endParaRPr lang="es-ES"/>
          </a:p>
        </p:txBody>
      </p:sp>
    </p:spTree>
    <p:extLst>
      <p:ext uri="{BB962C8B-B14F-4D97-AF65-F5344CB8AC3E}">
        <p14:creationId xmlns:p14="http://schemas.microsoft.com/office/powerpoint/2010/main" val="42153224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Proveedores estadounidenses frente a proveedores europeos</a:t>
            </a:r>
            <a:endParaRPr lang="es-ES" sz="1200" kern="1200" dirty="0">
              <a:solidFill>
                <a:schemeClr val="tx1"/>
              </a:solidFill>
              <a:effectLst/>
              <a:latin typeface="+mn-lt"/>
              <a:ea typeface="+mn-ea"/>
              <a:cs typeface="+mn-cs"/>
            </a:endParaRPr>
          </a:p>
          <a:p>
            <a:pPr algn="just"/>
            <a:endParaRPr lang="es-ES" baseline="0" dirty="0"/>
          </a:p>
          <a:p>
            <a:pPr algn="just"/>
            <a:r>
              <a:rPr dirty="0"/>
              <a:t>Puede ser pertinente que los formadores mencionen que muchos proveedores de servicios de EE. UU. tienen filiales en Europa (por ejemplo, Facebook en Irlanda) que tienen la tarea de cooperar con las fuerzas del orden público no estadounidenses. Debido a las regulaciones de protección de datos, los proveedores de servicios en Europa generalmente no divulgan información de suscriptores y datos de tráfico directamente a los funcionarios extranjeros encargados de hacer cumplir la ley. Por el contrario, requieren que la solicitud de asistencia judicial recíproca se realice a través de canales gubernamentales oficiales, como los habilitados por el Convenio de Budapest. Es importante que los participantes comprendan estas distinciones al cooperar con los proveedores de servicios de EE. UU. y sus subsidiarias europeas cuando corresponda.</a:t>
            </a:r>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77</a:t>
            </a:fld>
            <a:endParaRPr lang="es-ES"/>
          </a:p>
        </p:txBody>
      </p:sp>
    </p:spTree>
    <p:extLst>
      <p:ext uri="{BB962C8B-B14F-4D97-AF65-F5344CB8AC3E}">
        <p14:creationId xmlns:p14="http://schemas.microsoft.com/office/powerpoint/2010/main" val="218477691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Conservación directa y solicitudes de emergencia</a:t>
            </a:r>
            <a:endParaRPr lang="es-ES" sz="1200" kern="1200" dirty="0">
              <a:solidFill>
                <a:schemeClr val="tx1"/>
              </a:solidFill>
              <a:effectLst/>
              <a:latin typeface="+mn-lt"/>
              <a:ea typeface="+mn-ea"/>
              <a:cs typeface="+mn-cs"/>
            </a:endParaRPr>
          </a:p>
          <a:p>
            <a:pPr algn="just"/>
            <a:endParaRPr lang="es-ES" dirty="0"/>
          </a:p>
          <a:p>
            <a:pPr algn="just"/>
            <a:r>
              <a:rPr dirty="0"/>
              <a:t>El formador debe enfocarse en los diferentes tipos de cooperación que se pueden solicitar a los proveedores de servicios de EE. UU., incluidas las solicitudes directas de conservación de datos y las solicitudes de emergencia para acceder o divulgar </a:t>
            </a:r>
            <a:r>
              <a:rPr dirty="0" err="1"/>
              <a:t>datos</a:t>
            </a:r>
            <a:r>
              <a:rPr dirty="0"/>
              <a:t>.</a:t>
            </a:r>
            <a:r>
              <a:rPr lang="es-ES" dirty="0"/>
              <a:t> </a:t>
            </a:r>
            <a:r>
              <a:rPr dirty="0"/>
              <a:t>El formador debe explicar a los participantes que los proveedores de servicios de EE. UU. solo permiten solicitudes de emergencia en determinadas condiciones específicas. Por ejemplo, Facebook permite hacer solicitudes de emergencia en asuntos que implican un daño inminente a un niño o el riesgo de muerte o lesión física grave a cualquier persona y que requieren la divulgación de información sin demora. El formador debe enfatizar que los requisitos de los proveedores de servicios de EE. UU. varían entre sí y que la mayoría de las políticas de los proveedores de servicios de EE. UU. cambian de manera regular.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78</a:t>
            </a:fld>
            <a:endParaRPr lang="es-ES"/>
          </a:p>
        </p:txBody>
      </p:sp>
    </p:spTree>
    <p:extLst>
      <p:ext uri="{BB962C8B-B14F-4D97-AF65-F5344CB8AC3E}">
        <p14:creationId xmlns:p14="http://schemas.microsoft.com/office/powerpoint/2010/main" val="59458153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rPr>
              <a:t>Diferentes requisitos para diferentes tipos de datos</a:t>
            </a:r>
            <a:endParaRPr lang="es-ES" sz="1200" kern="1200" dirty="0">
              <a:solidFill>
                <a:schemeClr val="tx1"/>
              </a:solidFill>
              <a:effectLst/>
              <a:latin typeface="+mn-lt"/>
              <a:ea typeface="+mn-ea"/>
              <a:cs typeface="+mn-cs"/>
            </a:endParaRPr>
          </a:p>
          <a:p>
            <a:pPr algn="just"/>
            <a:endParaRPr lang="es-ES" sz="1200" kern="1200" dirty="0">
              <a:solidFill>
                <a:schemeClr val="tx1"/>
              </a:solidFill>
              <a:effectLst/>
              <a:latin typeface="+mn-lt"/>
              <a:ea typeface="+mn-ea"/>
              <a:cs typeface="+mn-cs"/>
            </a:endParaRPr>
          </a:p>
          <a:p>
            <a:pPr algn="just"/>
            <a:r>
              <a:rPr lang="en-US" sz="1200" kern="1200" dirty="0">
                <a:solidFill>
                  <a:schemeClr val="tx1"/>
                </a:solidFill>
                <a:effectLst/>
                <a:latin typeface="+mn-lt"/>
              </a:rPr>
              <a:t>Es importante que el formador destaque que los diferentes proveedores de servicios extranjeros pueden tener diferentes requisitos con respecto a diferentes tipos de datos, y que debe considerarse lo mismo al cooperar con dichos proveedores. El formador debe usar el ejemplo en las Diapositivas 73, 74 y 75 que destaca cómo Google Inc. tiene diferentes umbrales para permitir el acceso a diferentes tipos de datos para explicar a los participantes varias consideraciones cuando buscan la cooperación de los proveedores de servicios de EE. UU. Este ejemplo ayudará a ilustrar lo que se debe cumplir para permitir una cooperación efectiva con respecto a cada clasificación de datos.</a:t>
            </a:r>
            <a:endParaRPr lang="es-E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79</a:t>
            </a:fld>
            <a:endParaRPr lang="es-ES"/>
          </a:p>
        </p:txBody>
      </p:sp>
    </p:spTree>
    <p:extLst>
      <p:ext uri="{BB962C8B-B14F-4D97-AF65-F5344CB8AC3E}">
        <p14:creationId xmlns:p14="http://schemas.microsoft.com/office/powerpoint/2010/main" val="147100957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80</a:t>
            </a:fld>
            <a:endParaRPr lang="es-ES"/>
          </a:p>
        </p:txBody>
      </p:sp>
    </p:spTree>
    <p:extLst>
      <p:ext uri="{BB962C8B-B14F-4D97-AF65-F5344CB8AC3E}">
        <p14:creationId xmlns:p14="http://schemas.microsoft.com/office/powerpoint/2010/main" val="60260691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effectLst/>
                <a:latin typeface="+mn-lt"/>
              </a:rPr>
              <a:t>El formador debe dar a los participantes la oportunidad de hacer cualquier </a:t>
            </a:r>
            <a:r>
              <a:rPr lang="en-GB" sz="1200" kern="1200" dirty="0" err="1">
                <a:solidFill>
                  <a:schemeClr val="tx1"/>
                </a:solidFill>
                <a:effectLst/>
                <a:latin typeface="+mn-lt"/>
              </a:rPr>
              <a:t>pregunta</a:t>
            </a:r>
            <a:r>
              <a:rPr lang="en-GB" sz="1200" kern="1200" dirty="0">
                <a:solidFill>
                  <a:schemeClr val="tx1"/>
                </a:solidFill>
                <a:effectLst/>
                <a:latin typeface="+mn-lt"/>
              </a:rPr>
              <a:t> </a:t>
            </a:r>
            <a:r>
              <a:rPr lang="en-GB" sz="1200" kern="1200" dirty="0" err="1">
                <a:solidFill>
                  <a:schemeClr val="tx1"/>
                </a:solidFill>
                <a:effectLst/>
                <a:latin typeface="+mn-lt"/>
              </a:rPr>
              <a:t>relacionada</a:t>
            </a:r>
            <a:r>
              <a:rPr lang="en-GB" sz="1200" kern="1200" dirty="0">
                <a:solidFill>
                  <a:schemeClr val="tx1"/>
                </a:solidFill>
                <a:effectLst/>
                <a:latin typeface="+mn-lt"/>
              </a:rPr>
              <a:t> con la Parte tres de la lección.</a:t>
            </a:r>
            <a:endParaRPr lang="es-E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83</a:t>
            </a:fld>
            <a:endParaRPr lang="es-ES"/>
          </a:p>
        </p:txBody>
      </p:sp>
    </p:spTree>
    <p:extLst>
      <p:ext uri="{BB962C8B-B14F-4D97-AF65-F5344CB8AC3E}">
        <p14:creationId xmlns:p14="http://schemas.microsoft.com/office/powerpoint/2010/main" val="8953056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84</a:t>
            </a:fld>
            <a:endParaRPr lang="es-ES"/>
          </a:p>
        </p:txBody>
      </p:sp>
    </p:spTree>
    <p:extLst>
      <p:ext uri="{BB962C8B-B14F-4D97-AF65-F5344CB8AC3E}">
        <p14:creationId xmlns:p14="http://schemas.microsoft.com/office/powerpoint/2010/main" val="1419780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Es importante que los participantes recuerden las características particulares de las pruebas electrónicas. La diapositiva se dejó en blanco para brindar una oportunidad de interacción entre el presentador y los delegados. Los participantes deberían poder recurrir a los conocimientos adquiridos en sesiones de formación anteriores. Los siguientes puntos clave deben estar cubiertos cuando se discuten pruebas electrónicas:</a:t>
            </a:r>
            <a:endParaRPr lang="es-ES" dirty="0"/>
          </a:p>
          <a:p>
            <a:pPr marL="228600" indent="-228600">
              <a:buAutoNum type="arabicPeriod"/>
            </a:pPr>
            <a:r>
              <a:rPr dirty="0"/>
              <a:t>La prueba electrónica es una prueba en forma de datos generados o almacenados en un sistema informático;</a:t>
            </a:r>
          </a:p>
          <a:p>
            <a:pPr marL="228600" indent="-228600">
              <a:buAutoNum type="arabicPeriod"/>
            </a:pPr>
            <a:r>
              <a:rPr dirty="0"/>
              <a:t>La prueba electrónica incluye una prueba derivada de dispositivos electrónicos y sus aparatos periféricos, redes de computadoras, teléfonos móviles, cámaras digitales, almacenamiento en la nube y equipos portátiles, incluyendo dispositivos de almacenamiento; </a:t>
            </a:r>
          </a:p>
          <a:p>
            <a:pPr marL="228600" indent="-228600">
              <a:buAutoNum type="arabicPeriod"/>
            </a:pPr>
            <a:r>
              <a:rPr dirty="0"/>
              <a:t>La información que contiene no posee una forma física independiente.</a:t>
            </a:r>
            <a:endParaRPr lang="es-ES" dirty="0"/>
          </a:p>
          <a:p>
            <a:endParaRPr lang="es-E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9</a:t>
            </a:fld>
            <a:endParaRPr lang="es-ES" dirty="0"/>
          </a:p>
        </p:txBody>
      </p:sp>
    </p:spTree>
    <p:extLst>
      <p:ext uri="{BB962C8B-B14F-4D97-AF65-F5344CB8AC3E}">
        <p14:creationId xmlns:p14="http://schemas.microsoft.com/office/powerpoint/2010/main" val="179327659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spcBef>
                <a:spcPct val="0"/>
              </a:spcBef>
            </a:pPr>
            <a:r>
              <a:rPr lang="en-US" altLang="sr-Latn-RS" dirty="0"/>
              <a:t>El formador debe pasar por estas diapositivas y elaborar, cuando sea necesario, aspectos específicos que deben enfatizarse para grupos particulares de </a:t>
            </a:r>
            <a:r>
              <a:rPr lang="en-US" altLang="sr-Latn-RS" dirty="0" err="1"/>
              <a:t>estudiantes</a:t>
            </a:r>
            <a:r>
              <a:rPr lang="en-US" altLang="sr-Latn-RS" dirty="0"/>
              <a:t>. El formador debe explicar cómo se entregarán los materiales y que habrá tiempo para la interacción y las preguntas. El formador debe enfatizar que esta formación está diseñada para ser interactiva y que se espera que los delegados participen en todo. El formador debe explicar si hay una evaluación y qué forma tomaría, incluidos los detalles de cualquier marca de aprobación que se </a:t>
            </a:r>
            <a:r>
              <a:rPr lang="en-US" altLang="sr-Latn-RS" dirty="0" err="1"/>
              <a:t>aplique</a:t>
            </a:r>
            <a:r>
              <a:rPr lang="en-US" altLang="sr-Latn-RS" dirty="0"/>
              <a:t>. </a:t>
            </a:r>
          </a:p>
          <a:p>
            <a:pPr algn="just" eaLnBrk="1" hangingPunct="1">
              <a:spcBef>
                <a:spcPct val="0"/>
              </a:spcBef>
            </a:pPr>
            <a:endParaRPr lang="es-ES" altLang="sr-Latn-RS" dirty="0"/>
          </a:p>
          <a:p>
            <a:pPr algn="just" eaLnBrk="1" hangingPunct="1">
              <a:spcBef>
                <a:spcPct val="0"/>
              </a:spcBef>
            </a:pPr>
            <a:r>
              <a:rPr lang="en-US" altLang="sr-Latn-RS" dirty="0"/>
              <a:t>Todos los casos elegidos son delitos relacionados con la pornografía infantil: disposiciones del artículo 9 del Convenio de Budapest. De hecho y globalmente, para estos delitos, la Cooperación Internacional y la Asistencia Legal Mutua (MLA) están bien desarrolladas, y los Estados miembros comparten sus diferencias y similitudes. Sin embargo, esto no tendrá ningún impacto en la comprensión de los aspectos de procedimiento relacionados con otros tipos de delito cibernético, ya que se supone que las medidas procesales que los Estados miembros hayan implementado para enjuiciar los delitos descritos en el artículo 9 del Convenio de Budapest sean aplicables a cualquier delito cibernético descrito en los Artículos 2 - 11 del Convenio de Budapest.</a:t>
            </a:r>
          </a:p>
        </p:txBody>
      </p:sp>
      <p:sp>
        <p:nvSpPr>
          <p:cNvPr id="358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A0E2E3A5-3F7A-4CDB-994C-2A593FB4950C}" type="slidenum">
              <a:rPr lang="en-US" altLang="sr-Latn-RS" smtClean="0"/>
              <a:pPr>
                <a:spcBef>
                  <a:spcPct val="0"/>
                </a:spcBef>
              </a:pPr>
              <a:t>85</a:t>
            </a:fld>
            <a:endParaRPr lang="es-ES" altLang="sr-Latn-RS"/>
          </a:p>
        </p:txBody>
      </p:sp>
    </p:spTree>
    <p:extLst>
      <p:ext uri="{BB962C8B-B14F-4D97-AF65-F5344CB8AC3E}">
        <p14:creationId xmlns:p14="http://schemas.microsoft.com/office/powerpoint/2010/main" val="330445752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en-US" altLang="sr-Latn-RS" dirty="0" err="1"/>
              <a:t>Estudio</a:t>
            </a:r>
            <a:r>
              <a:rPr lang="en-US" altLang="sr-Latn-RS" dirty="0"/>
              <a:t> de </a:t>
            </a:r>
            <a:r>
              <a:rPr lang="en-US" altLang="sr-Latn-RS" dirty="0" err="1"/>
              <a:t>caso</a:t>
            </a:r>
            <a:r>
              <a:rPr lang="en-US" altLang="sr-Latn-RS" dirty="0"/>
              <a:t> 1</a:t>
            </a:r>
          </a:p>
          <a:p>
            <a:pPr algn="just" eaLnBrk="1" hangingPunct="1"/>
            <a:endParaRPr lang="es-ES" altLang="sr-Latn-RS" dirty="0"/>
          </a:p>
          <a:p>
            <a:pPr algn="just" eaLnBrk="1" hangingPunct="1"/>
            <a:r>
              <a:rPr lang="en-US" altLang="sr-Latn-RS" dirty="0"/>
              <a:t>El formador debe leer lentamente el texto en la diapositiva. Este es el modus operandi más frecuente de la </a:t>
            </a:r>
            <a:r>
              <a:rPr lang="en-US" altLang="sr-Latn-RS" i="1" dirty="0"/>
              <a:t>Extorsión sexual de niños en el ciberespacio (SECC)</a:t>
            </a:r>
            <a:r>
              <a:rPr lang="en-US" altLang="sr-Latn-RS" dirty="0"/>
              <a:t>, según el informe de la Evaluación de Amenazas contra el delito </a:t>
            </a:r>
            <a:r>
              <a:rPr lang="en-US" altLang="sr-Latn-RS" i="1" dirty="0"/>
              <a:t>Organizado de Internet de Europol 2015 (IOCTA)</a:t>
            </a:r>
            <a:r>
              <a:rPr lang="en-US" altLang="sr-Latn-RS" dirty="0"/>
              <a:t>.</a:t>
            </a:r>
            <a:r>
              <a:rPr lang="en-US" altLang="sr-Latn-RS" i="1" dirty="0"/>
              <a:t> </a:t>
            </a:r>
            <a:r>
              <a:rPr lang="en-US" altLang="sr-Latn-RS" dirty="0"/>
              <a:t>Los foros web tradicionales y las salas de chat como IRC ya no son populares, en comparación con las redes sociales como Twitter y Facebook. </a:t>
            </a:r>
            <a:r>
              <a:rPr dirty="0"/>
              <a:t>Los sitios de juegos en línea también representan buenas oportunidades para conocer gente nueva indirectamente a pesar de que no apuntan específicamente a la socialización de los usuarios.</a:t>
            </a:r>
            <a:r>
              <a:rPr lang="en-GB" altLang="sr-Latn-RS" dirty="0"/>
              <a:t> Los jóvenes, que aman los avances tecnológicos, también aman estos medios de socialización. Gracias a las aplicaciones de voz sobre Protocolo de Internet (VoIP), los jóvenes utilizan el vídeo chat poco después de reunirse en los canales de comunicación mencionados anteriormente, incluso llevando las amistades en línea a la vida real en caso de proximidad geográfica. Como resultado, Internet se ha convertido en un lugar donde las posibles víctimas pueden ser "cazadas" con la ayuda de los diversos canales de comunicación en línea.</a:t>
            </a:r>
          </a:p>
          <a:p>
            <a:pPr eaLnBrk="1" hangingPunct="1">
              <a:spcBef>
                <a:spcPct val="0"/>
              </a:spcBef>
            </a:pPr>
            <a:endParaRPr lang="es-ES" altLang="sr-Latn-RS" dirty="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C9848AE3-175E-42AC-B502-6C678AD5FE33}" type="slidenum">
              <a:rPr lang="en-US" altLang="sr-Latn-RS" smtClean="0"/>
              <a:pPr>
                <a:spcBef>
                  <a:spcPct val="0"/>
                </a:spcBef>
              </a:pPr>
              <a:t>86</a:t>
            </a:fld>
            <a:endParaRPr lang="es-ES" altLang="sr-Latn-RS"/>
          </a:p>
        </p:txBody>
      </p:sp>
    </p:spTree>
    <p:extLst>
      <p:ext uri="{BB962C8B-B14F-4D97-AF65-F5344CB8AC3E}">
        <p14:creationId xmlns:p14="http://schemas.microsoft.com/office/powerpoint/2010/main" val="217899985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dirty="0"/>
              <a:t>El formador debe leer lentamente el texto.</a:t>
            </a:r>
            <a:r>
              <a:rPr lang="en-US" altLang="sr-Latn-RS" dirty="0"/>
              <a:t> </a:t>
            </a:r>
            <a:r>
              <a:rPr dirty="0"/>
              <a:t>Uno de los principales desafíos en la lucha contra la delincuencia en el entorno de red es la dificultad para identificar al perpetrador y evaluar el alcance y el impacto del acto delictivo. Otro problema es la volatilidad de los datos electrónicos, que pueden modificarse, moverse o eliminarse en segundos.</a:t>
            </a:r>
            <a:r>
              <a:rPr lang="en-US" altLang="sr-Latn-RS" dirty="0"/>
              <a:t> </a:t>
            </a:r>
            <a:r>
              <a:rPr dirty="0"/>
              <a:t>Por ejemplo, un usuario que tiene el control de los datos puede usar el sistema informático para borrar los datos que son objeto de una investigación criminal, destruyendo así la prueba.</a:t>
            </a:r>
            <a:r>
              <a:rPr lang="en-US" altLang="sr-Latn-RS" dirty="0"/>
              <a:t> </a:t>
            </a:r>
            <a:r>
              <a:rPr dirty="0"/>
              <a:t>La velocidad y, a veces, el secreto a menudo son vitales para el éxito de una investigación.</a:t>
            </a:r>
            <a:r>
              <a:rPr lang="en-US" altLang="sr-Latn-RS" dirty="0"/>
              <a:t> </a:t>
            </a:r>
            <a:r>
              <a:rPr dirty="0"/>
              <a:t>El Convenio adapta las medidas de procedimiento tradicionales, como el registro y la confiscación, al nuevo entorno tecnológico.</a:t>
            </a:r>
            <a:r>
              <a:rPr lang="en-US" altLang="sr-Latn-RS" dirty="0"/>
              <a:t> </a:t>
            </a:r>
            <a:r>
              <a:rPr dirty="0"/>
              <a:t>Además, como se ha estudiado en las partes anteriores de la lección actual, se han creado nuevas medidas, como la conservación rápida de los datos, a fin de garantizar que las medidas tradicionales de recopilación, como el registro y la confiscación, sigan siendo efectivas en el volátil ambiente tecnológico.</a:t>
            </a:r>
            <a:r>
              <a:rPr lang="en-US" altLang="sr-Latn-RS" dirty="0"/>
              <a:t> </a:t>
            </a:r>
          </a:p>
          <a:p>
            <a:pPr algn="just" eaLnBrk="1" hangingPunct="1"/>
            <a:endParaRPr lang="es-ES" altLang="sr-Latn-RS" dirty="0"/>
          </a:p>
          <a:p>
            <a:pPr algn="just" eaLnBrk="1" hangingPunct="1"/>
            <a:r>
              <a:rPr lang="en-US" altLang="sr-Latn-RS" dirty="0"/>
              <a:t>En el presente caso, el delito se cometió gracias a Facebook. El formador debe conducir a los delegados a anunciar que el siguiente paso es preguntar a la dirección IP del perpetrador a Facebook.</a:t>
            </a:r>
            <a:endParaRPr lang="es-ES" altLang="sr-Latn-RS" dirty="0"/>
          </a:p>
        </p:txBody>
      </p:sp>
      <p:sp>
        <p:nvSpPr>
          <p:cNvPr id="378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29448BE-EB23-4488-87D9-0F850382B064}" type="slidenum">
              <a:rPr lang="en-US" altLang="sr-Latn-RS" smtClean="0"/>
              <a:pPr>
                <a:spcBef>
                  <a:spcPct val="0"/>
                </a:spcBef>
              </a:pPr>
              <a:t>87</a:t>
            </a:fld>
            <a:endParaRPr lang="es-ES" altLang="sr-Latn-RS"/>
          </a:p>
        </p:txBody>
      </p:sp>
    </p:spTree>
    <p:extLst>
      <p:ext uri="{BB962C8B-B14F-4D97-AF65-F5344CB8AC3E}">
        <p14:creationId xmlns:p14="http://schemas.microsoft.com/office/powerpoint/2010/main" val="161370548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indent="0">
              <a:buNone/>
            </a:pPr>
            <a:r>
              <a:rPr lang="en-US" altLang="sr-Latn-RS" b="1" baseline="0" dirty="0"/>
              <a:t>Nota: </a:t>
            </a:r>
            <a:r>
              <a:rPr lang="en-US" altLang="sr-Latn-RS" b="0" baseline="0" dirty="0"/>
              <a:t>Las respuestas proporcionadas a continuación se basan en la lección actual sobre aspectos de procedimiento, pero también en la lección sobre cooperación y cooperación con los proveedores de servicios de Internet.</a:t>
            </a:r>
          </a:p>
          <a:p>
            <a:pPr marL="0" indent="0">
              <a:buNone/>
            </a:pPr>
            <a:endParaRPr lang="es-ES" altLang="sr-Latn-RS" b="1" baseline="0" dirty="0"/>
          </a:p>
          <a:p>
            <a:pPr marL="228600" indent="-228600">
              <a:buAutoNum type="arabicPeriod"/>
            </a:pPr>
            <a:r>
              <a:rPr lang="en-US" altLang="sr-Latn-RS" b="1" baseline="0" dirty="0"/>
              <a:t>¿La policía puede </a:t>
            </a:r>
            <a:r>
              <a:rPr lang="en-US" altLang="sr-Latn-RS" b="1" baseline="0" dirty="0" err="1"/>
              <a:t>contactar</a:t>
            </a:r>
            <a:r>
              <a:rPr lang="en-US" altLang="sr-Latn-RS" b="1" baseline="0" dirty="0"/>
              <a:t> con Facebook directamente?</a:t>
            </a:r>
          </a:p>
          <a:p>
            <a:pPr marL="0" indent="0">
              <a:buNone/>
            </a:pPr>
            <a:r>
              <a:rPr lang="en-US" altLang="sr-Latn-RS" baseline="0" dirty="0"/>
              <a:t>Respuesta: sí, es posible, pero no se garantiza que haya respuesta.</a:t>
            </a:r>
          </a:p>
          <a:p>
            <a:endParaRPr lang="es-ES" altLang="sr-Latn-RS" dirty="0"/>
          </a:p>
          <a:p>
            <a:r>
              <a:rPr dirty="0"/>
              <a:t>Según el Convenio de Budapest (que ha sido ratificado por los Estados Unidos), los Estados deben tener reglas de procedimiento que permitan a los servicios policiales exigir a los ISP una cantidad suficiente de datos de tráfico para permitir la identificación de los proveedores de servicios y la ruta a través de la cual se realizó la comunicación transmitida.</a:t>
            </a:r>
          </a:p>
          <a:p>
            <a:endParaRPr lang="es-ES" sz="1200" b="0" dirty="0"/>
          </a:p>
          <a:p>
            <a:r>
              <a:rPr dirty="0"/>
              <a:t>En lo que respecta a la cooperación, de acuerdo con el Art. 23 a 35 del Convenio de Budapest y salvo que se aplique otro tratado de cooperación, debe tener lugar entre la autoridad central o las autoridades responsables de enviar y responder solicitudes de asistencia mutua, la ejecución de tales solicitudes o su transmisión a las autoridades competentes para su ejecución.</a:t>
            </a:r>
            <a:r>
              <a:rPr lang="en-GB" sz="1200" kern="1200" dirty="0">
                <a:solidFill>
                  <a:schemeClr val="tx1"/>
                </a:solidFill>
                <a:effectLst/>
                <a:latin typeface="+mn-lt"/>
              </a:rPr>
              <a:t> </a:t>
            </a:r>
          </a:p>
          <a:p>
            <a:endParaRPr lang="es-ES" sz="1200" kern="1200" dirty="0">
              <a:solidFill>
                <a:schemeClr val="tx1"/>
              </a:solidFill>
              <a:effectLst/>
              <a:latin typeface="+mn-lt"/>
              <a:ea typeface="+mn-ea"/>
              <a:cs typeface="+mn-cs"/>
            </a:endParaRPr>
          </a:p>
          <a:p>
            <a:r>
              <a:rPr lang="en-GB" sz="1200" kern="1200" dirty="0">
                <a:solidFill>
                  <a:schemeClr val="tx1"/>
                </a:solidFill>
                <a:effectLst/>
                <a:latin typeface="+mn-lt"/>
              </a:rPr>
              <a:t>Sin embargo, algunos proveedores de servicios, incluido Facebook, sí aceptan la cooperación directa, con todos o solo con algunos Estados, en todas o ciertas circunstancias.</a:t>
            </a:r>
          </a:p>
          <a:p>
            <a:endParaRPr lang="es-ES" sz="1200" kern="1200" baseline="0" dirty="0">
              <a:solidFill>
                <a:schemeClr val="tx1"/>
              </a:solidFill>
              <a:effectLst/>
              <a:latin typeface="+mn-lt"/>
              <a:ea typeface="+mn-ea"/>
              <a:cs typeface="+mn-cs"/>
            </a:endParaRPr>
          </a:p>
          <a:p>
            <a:r>
              <a:rPr lang="en-GB" sz="1200" b="1" kern="1200" baseline="0" dirty="0">
                <a:solidFill>
                  <a:schemeClr val="tx1"/>
                </a:solidFill>
                <a:effectLst/>
                <a:latin typeface="+mn-lt"/>
              </a:rPr>
              <a:t>2. ¿Qué formalismo se debe respetar?</a:t>
            </a:r>
          </a:p>
          <a:p>
            <a:r>
              <a:rPr lang="en-GB" sz="1200" b="0" baseline="0" dirty="0"/>
              <a:t>En caso de que la cooperación tenga lugar mediante la aplicación de las disposiciones del Convenio de Budapest, debe respetarse el formalismo detallado en este Convenio (especialmente en relación con el contenido de la solicitud). </a:t>
            </a:r>
          </a:p>
          <a:p>
            <a:endParaRPr lang="es-ES" sz="1200" b="0" baseline="0" dirty="0"/>
          </a:p>
          <a:p>
            <a:r>
              <a:rPr dirty="0"/>
              <a:t>Sin embargo, el Convenio de Budapest (Art. 32) organiza en algunos casos la posibilidad de acceder a datos informáticos transfronterizos fuera del procedimiento de asistencia mutua, donde los datos se obtienen con el consentimiento legal y voluntario de la persona que tiene la autoridad legal para divulgar estos datos a la Parte solicitante. Este procedimiento se puede usar para contactar con Facebook. </a:t>
            </a:r>
          </a:p>
          <a:p>
            <a:endParaRPr lang="es-ES" sz="1200" b="0" baseline="0" dirty="0"/>
          </a:p>
          <a:p>
            <a:r>
              <a:rPr dirty="0"/>
              <a:t>Se debe tener en cuenta que las órdenes de presentación (del Art. 18) para información de suscriptor conforme a la legislación nacional pueden utilizarse para ordenar a un proveedor de servicios extranjeros que produzca determinados datos, independientemente de si dichos servicios se proporcionan a través de un dominio geográfico técnico que hace referencia a otra jurisdicción siempre que los servicios se proporcionen dentro de su jurisdicción. La ubicación de la información del suscriptor no es una fuerza determinante con respecto a las órdenes de presentación para dicha información.</a:t>
            </a:r>
          </a:p>
          <a:p>
            <a:endParaRPr lang="es-ES" sz="1200" b="0" baseline="0" dirty="0"/>
          </a:p>
          <a:p>
            <a:r>
              <a:rPr lang="en-US" sz="1200" b="0" baseline="0" dirty="0"/>
              <a:t>Finalmente, algunos proveedores de acceso, especialmente en los EE. UU., autorizan el acceso a algunos datos de suscriptores dependiendo de las circunstancias y de la parte solicitante.</a:t>
            </a:r>
            <a:r>
              <a:rPr lang="en-GB" sz="1200" b="0" baseline="0" noProof="0" dirty="0"/>
              <a:t> </a:t>
            </a:r>
          </a:p>
          <a:p>
            <a:endParaRPr lang="es-ES" sz="1200" b="0" baseline="0" noProof="0" dirty="0"/>
          </a:p>
          <a:p>
            <a:r>
              <a:rPr lang="en-GB" sz="1200" b="0" baseline="0" noProof="0" dirty="0"/>
              <a:t>En caso de acceso basado en el Art. 32 del Convenio de Budapest o sobre la base de la cooperación voluntaria del proveedor del servicio, se requiere cierto formalismo para satisfacer las dos necesidades siguientes:</a:t>
            </a:r>
          </a:p>
          <a:p>
            <a:pPr marL="171450" indent="-171450">
              <a:buFontTx/>
              <a:buChar char="-"/>
            </a:pPr>
            <a:r>
              <a:rPr lang="en-GB" sz="1200" b="0" noProof="0" dirty="0"/>
              <a:t>En primer lugar, los derechos fundamentales de las personas deben salvaguardarse, ya sea respetando un formalismo requerido por la legislación nacional, o aplicando una prueba de necesidad y proporcionalidad, tal como se explica en la lección relativa a las condiciones y salvaguardas. </a:t>
            </a:r>
          </a:p>
          <a:p>
            <a:pPr marL="171450" marR="0" indent="-171450" algn="l" defTabSz="457200" rtl="0" eaLnBrk="0" fontAlgn="base" latinLnBrk="0" hangingPunct="0">
              <a:lnSpc>
                <a:spcPct val="100000"/>
              </a:lnSpc>
              <a:spcBef>
                <a:spcPct val="30000"/>
              </a:spcBef>
              <a:spcAft>
                <a:spcPct val="0"/>
              </a:spcAft>
              <a:buClrTx/>
              <a:buSzTx/>
              <a:buFontTx/>
              <a:buChar char="-"/>
              <a:tabLst/>
              <a:defRPr/>
            </a:pPr>
            <a:r>
              <a:rPr dirty="0"/>
              <a:t>En segundo lugar, algunos ISP pueden tener sus propios requisitos con respecto a permitir el acceso o la divulgación de datos, estos requisitos dependen del tipo de datos solicitados.</a:t>
            </a:r>
            <a:r>
              <a:rPr lang="en-GB" noProof="0" dirty="0"/>
              <a:t> </a:t>
            </a:r>
            <a:r>
              <a:rPr lang="en-GB" sz="1200" b="0" baseline="0" noProof="0" dirty="0"/>
              <a:t>Sobre este tema, es necesario referirse directamente al proveedor en cuestión. </a:t>
            </a:r>
          </a:p>
          <a:p>
            <a:endParaRPr lang="es-ES" altLang="sr-Latn-RS" noProof="0" dirty="0"/>
          </a:p>
          <a:p>
            <a:r>
              <a:rPr lang="en-GB" altLang="sr-Latn-RS" noProof="0" dirty="0"/>
              <a:t>Con respecto específicamente a Facebook, la mayoría de los países tienen buenas y productivas relaciones con este proveedor. Facebook publica pautas de cumplimiento de la ley que deben seguirse en caso de solicitud directa de forma voluntaria. </a:t>
            </a:r>
          </a:p>
          <a:p>
            <a:endParaRPr lang="es-ES" altLang="sr-Latn-RS" baseline="0" noProof="0" dirty="0"/>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b="1" kern="1200" baseline="0" dirty="0">
                <a:solidFill>
                  <a:schemeClr val="tx1"/>
                </a:solidFill>
                <a:effectLst/>
                <a:latin typeface="+mn-lt"/>
              </a:rPr>
              <a:t>3. ¿Cuáles son los dos próximos pasos?</a:t>
            </a:r>
          </a:p>
          <a:p>
            <a:endParaRPr lang="es-ES" altLang="sr-Latn-RS" dirty="0"/>
          </a:p>
          <a:p>
            <a:r>
              <a:rPr lang="en-US" altLang="sr-Latn-RS" dirty="0"/>
              <a:t>Lo primero es descubrir a qué área geográfica pertenece la dirección IP. La policía usualmente usa la base de datos IANA.</a:t>
            </a:r>
          </a:p>
          <a:p>
            <a:endParaRPr lang="es-ES" altLang="sr-Latn-RS" dirty="0"/>
          </a:p>
          <a:p>
            <a:r>
              <a:rPr lang="en-US" altLang="sr-Latn-RS" dirty="0"/>
              <a:t>Lo segundo es obtener los detalles de contacto del propietario de la dirección IP. Para este fin, se debe realizar una solicitud al proveedor de acceso a Internet correspondiente. </a:t>
            </a:r>
          </a:p>
          <a:p>
            <a:endParaRPr lang="es-ES" altLang="sr-Latn-RS" baseline="0" dirty="0"/>
          </a:p>
          <a:p>
            <a:r>
              <a:rPr lang="en-US" altLang="sr-Latn-RS" baseline="0" dirty="0"/>
              <a:t>	</a:t>
            </a:r>
            <a:r>
              <a:rPr dirty="0"/>
              <a:t>En Croacia, los datos de los suscriptores pueden ser obtenidos por los servicios policiales sin la necesidad de un</a:t>
            </a:r>
            <a:r>
              <a:rPr lang="es-ES" dirty="0"/>
              <a:t>a orden </a:t>
            </a:r>
            <a:r>
              <a:rPr dirty="0"/>
              <a:t>especial, por lo que la recopilación de datos de este tipo suele ser muy rápida. ¿Es el mismo caso en su país? </a:t>
            </a:r>
            <a:endParaRPr lang="es-ES" altLang="en-US" dirty="0"/>
          </a:p>
          <a:p>
            <a:endParaRPr lang="es-ES" altLang="en-US" dirty="0"/>
          </a:p>
          <a:p>
            <a:endParaRPr lang="es-ES" altLang="en-US" dirty="0"/>
          </a:p>
        </p:txBody>
      </p:sp>
      <p:sp>
        <p:nvSpPr>
          <p:cNvPr id="3891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49EF4569-105E-41EF-B07F-30DBF09BDFC3}" type="slidenum">
              <a:rPr lang="en-US" altLang="sr-Latn-RS" smtClean="0">
                <a:latin typeface="Calibri" pitchFamily="34" charset="0"/>
              </a:rPr>
              <a:pPr/>
              <a:t>88</a:t>
            </a:fld>
            <a:endParaRPr lang="es-ES" altLang="sr-Latn-RS">
              <a:latin typeface="Calibri" pitchFamily="34" charset="0"/>
            </a:endParaRPr>
          </a:p>
        </p:txBody>
      </p:sp>
    </p:spTree>
    <p:extLst>
      <p:ext uri="{BB962C8B-B14F-4D97-AF65-F5344CB8AC3E}">
        <p14:creationId xmlns:p14="http://schemas.microsoft.com/office/powerpoint/2010/main" val="164141141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a:bodyPr>
          <a:lstStyle/>
          <a:p>
            <a:pPr algn="just" eaLnBrk="1" hangingPunct="1">
              <a:defRPr/>
            </a:pPr>
            <a:r>
              <a:rPr dirty="0"/>
              <a:t>Después de haber descubierto que la dirección IP está alojada en el mismo país, el fiscal ha tomado otras dos medidas importantes:</a:t>
            </a:r>
          </a:p>
          <a:p>
            <a:pPr marL="171450" marR="0" indent="-171450" algn="just" defTabSz="457200" rtl="0" eaLnBrk="1" fontAlgn="base" latinLnBrk="0" hangingPunct="1">
              <a:lnSpc>
                <a:spcPct val="100000"/>
              </a:lnSpc>
              <a:spcBef>
                <a:spcPct val="30000"/>
              </a:spcBef>
              <a:spcAft>
                <a:spcPct val="0"/>
              </a:spcAft>
              <a:buClrTx/>
              <a:buSzTx/>
              <a:buFontTx/>
              <a:buChar char="-"/>
              <a:tabLst/>
              <a:defRPr/>
            </a:pPr>
            <a:r>
              <a:rPr dirty="0"/>
              <a:t>Solicitó una orden de registro judicial para el registro del hogar, la computadora, el teléfono inteligente y otros dispositivos del sospechoso relacionados con la computadora, incluido todo el almacenamiento de datos.</a:t>
            </a:r>
            <a:r>
              <a:rPr lang="hr-HR" altLang="sr-Latn-RS" sz="1200" dirty="0"/>
              <a:t> Obtuvo esta orden después de un retraso de cuatro horas.</a:t>
            </a:r>
          </a:p>
          <a:p>
            <a:pPr marL="171450" indent="-171450" algn="just" eaLnBrk="1" hangingPunct="1">
              <a:buFontTx/>
              <a:buChar char="-"/>
              <a:defRPr/>
            </a:pPr>
            <a:r>
              <a:rPr lang="en-GB" altLang="sr-Latn-RS" sz="1200" dirty="0"/>
              <a:t>Ordenó al Centro técnico operacional (OTC) que conservara todos los datos relevantes sobre las comunicaciones entre el sospechoso y su víctima.</a:t>
            </a:r>
          </a:p>
          <a:p>
            <a:pPr marL="171450" indent="-171450" algn="just" eaLnBrk="1" hangingPunct="1">
              <a:buFontTx/>
              <a:buChar char="-"/>
              <a:defRPr/>
            </a:pPr>
            <a:endParaRPr lang="es-ES" altLang="sr-Latn-RS" sz="1200" dirty="0"/>
          </a:p>
          <a:p>
            <a:pPr marL="0" marR="0" indent="0" algn="just" defTabSz="457200" rtl="0" eaLnBrk="1" fontAlgn="base" latinLnBrk="0" hangingPunct="1">
              <a:lnSpc>
                <a:spcPct val="100000"/>
              </a:lnSpc>
              <a:spcBef>
                <a:spcPct val="30000"/>
              </a:spcBef>
              <a:spcAft>
                <a:spcPct val="0"/>
              </a:spcAft>
              <a:buClrTx/>
              <a:buSzTx/>
              <a:buFontTx/>
              <a:buNone/>
              <a:tabLst/>
              <a:defRPr/>
            </a:pPr>
            <a:r>
              <a:rPr dirty="0"/>
              <a:t>El OTC es un organismo estatal central autorizado para la vigilancia de todas las telecomunicaciones en el país. Este cuerpo es independiente de cualquier ISP. Algunos Estados miembros tienen ese organismo central del estado, pero no todos. En los demás Estados, la orden de conservación o de comunicación de datos a los efectos de una investigación o procedimiento penal específico debe dirigirse a la empresa pertinente que preste los servicios de telecomunicaciones.</a:t>
            </a:r>
            <a:endParaRPr lang="es-ES" dirty="0"/>
          </a:p>
          <a:p>
            <a:pPr marL="171450" indent="-171450" algn="just" eaLnBrk="1" hangingPunct="1">
              <a:buFontTx/>
              <a:buChar char="-"/>
              <a:defRPr/>
            </a:pPr>
            <a:endParaRPr lang="es-ES" dirty="0"/>
          </a:p>
        </p:txBody>
      </p:sp>
      <p:sp>
        <p:nvSpPr>
          <p:cNvPr id="3994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ED7F75A2-9404-40F1-9E41-A8C3F9B63672}" type="slidenum">
              <a:rPr lang="en-US" altLang="sr-Latn-RS" smtClean="0"/>
              <a:pPr>
                <a:spcBef>
                  <a:spcPct val="0"/>
                </a:spcBef>
              </a:pPr>
              <a:t>89</a:t>
            </a:fld>
            <a:endParaRPr lang="es-ES" altLang="sr-Latn-RS"/>
          </a:p>
        </p:txBody>
      </p:sp>
    </p:spTree>
    <p:extLst>
      <p:ext uri="{BB962C8B-B14F-4D97-AF65-F5344CB8AC3E}">
        <p14:creationId xmlns:p14="http://schemas.microsoft.com/office/powerpoint/2010/main" val="372124782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20000"/>
          </a:bodyPr>
          <a:lstStyle/>
          <a:p>
            <a:pPr marL="228600" indent="-228600" eaLnBrk="1" hangingPunct="1">
              <a:buAutoNum type="arabicPeriod"/>
              <a:defRPr/>
            </a:pPr>
            <a:r>
              <a:rPr dirty="0"/>
              <a:t>¿Cuánto tiempo tiene un fiscal en su país para solicitar una orden de registro judicial? </a:t>
            </a:r>
          </a:p>
          <a:p>
            <a:pPr marL="0" indent="0" eaLnBrk="1" hangingPunct="1">
              <a:buNone/>
              <a:defRPr/>
            </a:pPr>
            <a:r>
              <a:rPr dirty="0"/>
              <a:t>Esta es una pregunta capciosa, ya que generalmente no hay límite de tiempo para esta acción. Esto depende completamente de la decisión del fiscal público.</a:t>
            </a:r>
          </a:p>
          <a:p>
            <a:pPr marL="0" indent="0" eaLnBrk="1" hangingPunct="1">
              <a:buNone/>
              <a:defRPr/>
            </a:pPr>
            <a:endParaRPr lang="es-ES" dirty="0"/>
          </a:p>
          <a:p>
            <a:pPr eaLnBrk="1" hangingPunct="1">
              <a:defRPr/>
            </a:pPr>
            <a:r>
              <a:rPr dirty="0"/>
              <a:t>2. ¿Cuál es la indicación obligatoria en cualquier solicitud del fiscal? </a:t>
            </a:r>
          </a:p>
          <a:p>
            <a:pPr eaLnBrk="1" hangingPunct="1">
              <a:defRPr/>
            </a:pPr>
            <a:r>
              <a:rPr dirty="0"/>
              <a:t>La solicitud debe al menos mencionar dudas razonables que respalden la teoría de que la persona a la que se aplica el procedimiento puede haber cometido un delito en particular, en base a todas las pruebas </a:t>
            </a:r>
            <a:r>
              <a:rPr dirty="0" err="1"/>
              <a:t>recopiladas</a:t>
            </a:r>
            <a:r>
              <a:rPr dirty="0"/>
              <a:t>.</a:t>
            </a:r>
            <a:r>
              <a:rPr lang="es-ES" dirty="0"/>
              <a:t> </a:t>
            </a:r>
            <a:endParaRPr dirty="0"/>
          </a:p>
          <a:p>
            <a:pPr eaLnBrk="1" hangingPunct="1">
              <a:defRPr/>
            </a:pPr>
            <a:endParaRPr lang="es-ES" dirty="0"/>
          </a:p>
          <a:p>
            <a:pPr eaLnBrk="1" hangingPunct="1">
              <a:defRPr/>
            </a:pPr>
            <a:r>
              <a:rPr dirty="0"/>
              <a:t>3. ¿Cuánto tiempo tiene un tribunal para tomar una decisión sobre la solicitud del fiscal? </a:t>
            </a:r>
          </a:p>
          <a:p>
            <a:pPr eaLnBrk="1" hangingPunct="1">
              <a:defRPr/>
            </a:pPr>
            <a:r>
              <a:rPr dirty="0"/>
              <a:t>Esto está regulado por la ley nacional. El formador debe explicar la disposición relacionada de la ley nacional específica. Los delegados pueden ser invitados a proporcionar ejemplos de otras leyes, según corresponda.</a:t>
            </a:r>
          </a:p>
          <a:p>
            <a:pPr eaLnBrk="1" hangingPunct="1">
              <a:defRPr/>
            </a:pPr>
            <a:endParaRPr lang="es-ES" dirty="0"/>
          </a:p>
          <a:p>
            <a:pPr eaLnBrk="1" hangingPunct="1">
              <a:defRPr/>
            </a:pPr>
            <a:r>
              <a:rPr dirty="0"/>
              <a:t>4. ¿El fiscal tiene algún remedio legal si el tribunal se niega o rechaza su solicitud? </a:t>
            </a:r>
          </a:p>
          <a:p>
            <a:pPr marL="0" marR="0" indent="0" algn="l" defTabSz="457200" rtl="0" eaLnBrk="1" fontAlgn="base" latinLnBrk="0" hangingPunct="1">
              <a:lnSpc>
                <a:spcPct val="100000"/>
              </a:lnSpc>
              <a:spcBef>
                <a:spcPct val="30000"/>
              </a:spcBef>
              <a:spcAft>
                <a:spcPct val="0"/>
              </a:spcAft>
              <a:buClrTx/>
              <a:buSzTx/>
              <a:buFontTx/>
              <a:buNone/>
              <a:tabLst/>
              <a:defRPr/>
            </a:pPr>
            <a:r>
              <a:rPr dirty="0"/>
              <a:t>Esto está regulado por la ley nacional. El formador debe explicar la disposición relacionada de la ley nacional específica. Los delegados pueden ser invitados a proporcionar ejemplos de otras leyes, según corresponda.</a:t>
            </a:r>
          </a:p>
          <a:p>
            <a:pPr eaLnBrk="1" hangingPunct="1">
              <a:defRPr/>
            </a:pPr>
            <a:endParaRPr lang="es-ES" dirty="0"/>
          </a:p>
          <a:p>
            <a:pPr eaLnBrk="1" hangingPunct="1">
              <a:defRPr/>
            </a:pPr>
            <a:r>
              <a:rPr dirty="0"/>
              <a:t>5. Si la respuesta es sí, ¿a qué hora y quién decide sobre la apelación del Fiscal?</a:t>
            </a:r>
          </a:p>
          <a:p>
            <a:pPr marL="0" marR="0" indent="0" algn="l" defTabSz="457200" rtl="0" eaLnBrk="1" fontAlgn="base" latinLnBrk="0" hangingPunct="1">
              <a:lnSpc>
                <a:spcPct val="100000"/>
              </a:lnSpc>
              <a:spcBef>
                <a:spcPct val="30000"/>
              </a:spcBef>
              <a:spcAft>
                <a:spcPct val="0"/>
              </a:spcAft>
              <a:buClrTx/>
              <a:buSzTx/>
              <a:buFontTx/>
              <a:buNone/>
              <a:tabLst/>
              <a:defRPr/>
            </a:pPr>
            <a:r>
              <a:rPr dirty="0"/>
              <a:t>Esto está regulado por la ley nacional. El formador debe explicar la disposición relacionada de la ley nacional específica. Los delegados pueden ser invitados a proporcionar ejemplos de otras leyes, según corresponda.</a:t>
            </a:r>
          </a:p>
          <a:p>
            <a:pPr eaLnBrk="1" hangingPunct="1">
              <a:defRPr/>
            </a:pPr>
            <a:endParaRPr lang="es-ES" dirty="0"/>
          </a:p>
          <a:p>
            <a:pPr eaLnBrk="1" hangingPunct="1">
              <a:defRPr/>
            </a:pPr>
            <a:r>
              <a:rPr dirty="0"/>
              <a:t>6. El sospechoso necesita saber sobre el fallo del tribunal y, en caso afirmativo, ¿cuándo? </a:t>
            </a:r>
            <a:endParaRPr lang="es-ES" dirty="0"/>
          </a:p>
          <a:p>
            <a:pPr eaLnBrk="1" hangingPunct="1">
              <a:defRPr/>
            </a:pPr>
            <a:r>
              <a:rPr lang="en-US" altLang="sr-Latn-RS" dirty="0"/>
              <a:t>En principio, el derecho a un juicio justo y la presunción de inocencia imponen ese conocimiento. El formador debería proporcionar aquí la respuesta que brinda la ley nacional específica. </a:t>
            </a:r>
            <a:endParaRPr lang="es-ES" altLang="sr-Latn-RS" dirty="0"/>
          </a:p>
          <a:p>
            <a:pPr>
              <a:defRPr/>
            </a:pPr>
            <a:endParaRPr lang="es-ES" dirty="0"/>
          </a:p>
          <a:p>
            <a:pPr>
              <a:defRPr/>
            </a:pPr>
            <a:endParaRPr lang="es-ES" dirty="0"/>
          </a:p>
        </p:txBody>
      </p:sp>
      <p:sp>
        <p:nvSpPr>
          <p:cNvPr id="4096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AB6C2850-8F13-46AE-8A3B-C452C6E5B3EB}" type="slidenum">
              <a:rPr lang="en-US" altLang="sr-Latn-RS" smtClean="0">
                <a:latin typeface="Calibri" pitchFamily="34" charset="0"/>
              </a:rPr>
              <a:pPr/>
              <a:t>90</a:t>
            </a:fld>
            <a:endParaRPr lang="es-ES" altLang="sr-Latn-RS">
              <a:latin typeface="Calibri" pitchFamily="34" charset="0"/>
            </a:endParaRPr>
          </a:p>
        </p:txBody>
      </p:sp>
    </p:spTree>
    <p:extLst>
      <p:ext uri="{BB962C8B-B14F-4D97-AF65-F5344CB8AC3E}">
        <p14:creationId xmlns:p14="http://schemas.microsoft.com/office/powerpoint/2010/main" val="231105689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defRPr/>
            </a:pPr>
            <a:r>
              <a:rPr lang="en-US" altLang="sr-Latn-RS" dirty="0"/>
              <a:t>El formador debe leer lentamente el texto en la diapositiva. </a:t>
            </a:r>
            <a:endParaRPr lang="es-ES" altLang="sr-Latn-RS" dirty="0"/>
          </a:p>
          <a:p>
            <a:pPr eaLnBrk="1" hangingPunct="1">
              <a:spcBef>
                <a:spcPct val="0"/>
              </a:spcBef>
              <a:defRPr/>
            </a:pPr>
            <a:endParaRPr lang="es-ES" altLang="sr-Latn-RS" dirty="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BD99857-F755-4D1E-837F-39FE70CC6191}" type="slidenum">
              <a:rPr lang="en-GB" altLang="sr-Latn-RS" smtClean="0"/>
              <a:pPr>
                <a:spcBef>
                  <a:spcPct val="0"/>
                </a:spcBef>
              </a:pPr>
              <a:t>91</a:t>
            </a:fld>
            <a:endParaRPr lang="es-ES" altLang="sr-Latn-RS"/>
          </a:p>
        </p:txBody>
      </p:sp>
    </p:spTree>
    <p:extLst>
      <p:ext uri="{BB962C8B-B14F-4D97-AF65-F5344CB8AC3E}">
        <p14:creationId xmlns:p14="http://schemas.microsoft.com/office/powerpoint/2010/main" val="427206716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77500" lnSpcReduction="20000"/>
          </a:bodyPr>
          <a:lstStyle/>
          <a:p>
            <a:pPr algn="just" eaLnBrk="1" hangingPunct="1">
              <a:spcBef>
                <a:spcPct val="0"/>
              </a:spcBef>
              <a:defRPr/>
            </a:pPr>
            <a:r>
              <a:rPr lang="en-US" altLang="sr-Latn-RS" dirty="0"/>
              <a:t>Medida de procedimiento "Registrar" - significa acciones de acceso al disco duro, hacer una copia del disco duro y sellar la computadora, luego todo el análisis forense hecho en la copia. </a:t>
            </a:r>
          </a:p>
          <a:p>
            <a:pPr eaLnBrk="1" hangingPunct="1">
              <a:spcBef>
                <a:spcPct val="0"/>
              </a:spcBef>
              <a:defRPr/>
            </a:pPr>
            <a:r>
              <a:rPr lang="en-US" altLang="sr-Latn-RS" dirty="0"/>
              <a:t>¿Por qué es importante? - Porque, si surge alguna pregunta en un juicio sobre la validez de la prueba electrónica, la validez de los resultados producidos por el análisis forense, el experto independiente del tribunal debe obtener el mismo resultado después de buscar en la computadora sellada. </a:t>
            </a:r>
          </a:p>
          <a:p>
            <a:pPr eaLnBrk="1" hangingPunct="1">
              <a:spcBef>
                <a:spcPct val="0"/>
              </a:spcBef>
              <a:defRPr/>
            </a:pPr>
            <a:endParaRPr lang="es-ES" altLang="sr-Latn-RS" dirty="0"/>
          </a:p>
          <a:p>
            <a:pPr eaLnBrk="1" hangingPunct="1">
              <a:spcBef>
                <a:spcPct val="0"/>
              </a:spcBef>
              <a:defRPr/>
            </a:pPr>
            <a:r>
              <a:rPr lang="en-US" altLang="sr-Latn-RS" dirty="0"/>
              <a:t>En particular, el Convenio de Budapest exige que los Estados miembros promulguen legislación habilitante que permita, durante el proceso de una confiscación legal de datos informáticos:</a:t>
            </a:r>
          </a:p>
          <a:p>
            <a:pPr eaLnBrk="1" hangingPunct="1">
              <a:spcBef>
                <a:spcPct val="0"/>
              </a:spcBef>
              <a:defRPr/>
            </a:pPr>
            <a:r>
              <a:rPr lang="en-US" altLang="sr-Latn-RS" dirty="0"/>
              <a:t>a) confiscar físicamente un sistema informático,</a:t>
            </a:r>
          </a:p>
          <a:p>
            <a:pPr eaLnBrk="1" hangingPunct="1">
              <a:spcBef>
                <a:spcPct val="0"/>
              </a:spcBef>
              <a:defRPr/>
            </a:pPr>
            <a:r>
              <a:rPr lang="en-US" altLang="sr-Latn-RS" dirty="0"/>
              <a:t>b) realizar y conservar una copia de esos datos informáticos (que es importante en caso de que los datos se almacenen en un servidor importante, donde la confiscación física sea imposible, y también cuando la seguridad física interfiera demasiado con los derechos de otras personas que tienen derechos de acceso a esa máquina, por ejemplo, el servidor de una gran empresa)</a:t>
            </a:r>
          </a:p>
          <a:p>
            <a:pPr eaLnBrk="1" hangingPunct="1">
              <a:spcBef>
                <a:spcPct val="0"/>
              </a:spcBef>
              <a:defRPr/>
            </a:pPr>
            <a:r>
              <a:rPr lang="en-US" altLang="sr-Latn-RS" dirty="0"/>
              <a:t>c) mantener la integridad de los datos informáticos almacenados pertinentes y, finalmente, </a:t>
            </a:r>
          </a:p>
          <a:p>
            <a:pPr eaLnBrk="1" hangingPunct="1">
              <a:spcBef>
                <a:spcPct val="0"/>
              </a:spcBef>
              <a:defRPr/>
            </a:pPr>
            <a:r>
              <a:rPr lang="en-US" altLang="sr-Latn-RS" dirty="0"/>
              <a:t>d) hacer inaccesible o eliminar esos datos informáticos en el sistema informático al que se accede.</a:t>
            </a:r>
          </a:p>
          <a:p>
            <a:pPr eaLnBrk="1" hangingPunct="1">
              <a:spcBef>
                <a:spcPct val="0"/>
              </a:spcBef>
              <a:defRPr/>
            </a:pPr>
            <a:r>
              <a:rPr lang="en-US" altLang="sr-Latn-RS" dirty="0"/>
              <a:t>Esta última disposición es relevante, por ejemplo, cuando la confiscación física es imposible, pero podría ocurrir un daño real si un tercero tuviera acceso a los </a:t>
            </a:r>
            <a:r>
              <a:rPr lang="en-US" altLang="sr-Latn-RS" dirty="0" err="1"/>
              <a:t>datos</a:t>
            </a:r>
            <a:r>
              <a:rPr lang="en-US" altLang="sr-Latn-RS" dirty="0"/>
              <a:t>. </a:t>
            </a:r>
          </a:p>
          <a:p>
            <a:pPr eaLnBrk="1" hangingPunct="1">
              <a:spcBef>
                <a:spcPct val="0"/>
              </a:spcBef>
              <a:defRPr/>
            </a:pPr>
            <a:r>
              <a:rPr lang="en-US" altLang="sr-Latn-RS" dirty="0"/>
              <a:t>Con la excepción de la mera confiscación de datos en su propio registro original, todas estas posibilidades de procedimiento son medidas específicas en el entorno digital.</a:t>
            </a:r>
          </a:p>
          <a:p>
            <a:pPr eaLnBrk="1" hangingPunct="1">
              <a:spcBef>
                <a:spcPct val="0"/>
              </a:spcBef>
              <a:defRPr/>
            </a:pPr>
            <a:endParaRPr lang="es-ES" altLang="sr-Latn-RS" dirty="0"/>
          </a:p>
          <a:p>
            <a:pPr eaLnBrk="1" fontAlgn="auto" hangingPunct="1">
              <a:spcBef>
                <a:spcPts val="0"/>
              </a:spcBef>
              <a:spcAft>
                <a:spcPts val="0"/>
              </a:spcAft>
              <a:defRPr/>
            </a:pPr>
            <a:r>
              <a:rPr dirty="0"/>
              <a:t>La prueba electrónica, como cualquier otra prueba, debe manejarse con cuidado y de una manera que preserve su valor probatorio. Esto no se refiere solo a la integridad física de un artículo o dispositivo, sino también a los datos electrónicos que contiene. Ciertos tipos de pruebas electrónicas requieren, por lo tanto, recopilación especial, embalaje y transporte. La prueba electrónica que pueda ser susceptible a daño o alteración por campos electromagnéticos (como los generados por electricidad estática, imanes, transmisores de radio y otros dispositivos) debe estar adecuadamente </a:t>
            </a:r>
            <a:r>
              <a:rPr dirty="0" err="1"/>
              <a:t>protegida</a:t>
            </a:r>
            <a:r>
              <a:rPr dirty="0"/>
              <a:t>.</a:t>
            </a:r>
            <a:r>
              <a:rPr lang="es-ES" dirty="0"/>
              <a:t> </a:t>
            </a:r>
            <a:endParaRPr dirty="0"/>
          </a:p>
          <a:p>
            <a:pPr eaLnBrk="1" fontAlgn="auto" hangingPunct="1">
              <a:spcBef>
                <a:spcPts val="0"/>
              </a:spcBef>
              <a:spcAft>
                <a:spcPts val="0"/>
              </a:spcAft>
              <a:defRPr/>
            </a:pPr>
            <a:r>
              <a:rPr dirty="0"/>
              <a:t>La recuperación de prueba no electrónica (o prueba convencional) también puede ser crucial en la investigación de delitos electrónicos/informáticos. Se debe tener la debida precaución para garantizar que dicha prueba se recupere y preserve. Los elementos relevantes para el examen posterior de prueba electrónica pueden existir en otras formas (por ejemplo, contraseñas escritas y otras notas escritas a mano, blocs de papel en blanco con escritura con sangría, manuales de hardware y software, calendarios, literatura, texto o impresiones gráficas en computadora y fotografías) y debe ser asegurado y preservado para análisis futuros. Con frecuencia, estos elementos se encuentran muy cerca de la computadora o de los elementos de hardware relacionados. Toda la prueba debe ser identificada, asegurada y preservada de acuerdo con las políticas de la agencia y las leyes aplicables.</a:t>
            </a:r>
          </a:p>
          <a:p>
            <a:pPr eaLnBrk="1" hangingPunct="1">
              <a:spcBef>
                <a:spcPct val="0"/>
              </a:spcBef>
              <a:defRPr/>
            </a:pPr>
            <a:endParaRPr lang="es-ES" altLang="sr-Latn-RS" dirty="0"/>
          </a:p>
          <a:p>
            <a:pPr>
              <a:defRPr/>
            </a:pPr>
            <a:endParaRPr lang="es-ES" dirty="0"/>
          </a:p>
        </p:txBody>
      </p:sp>
      <p:sp>
        <p:nvSpPr>
          <p:cNvPr id="4301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85682DF6-98C2-4FAA-8496-1A9478F5A9F3}" type="slidenum">
              <a:rPr lang="en-US" altLang="sr-Latn-RS" smtClean="0">
                <a:latin typeface="Calibri" pitchFamily="34" charset="0"/>
              </a:rPr>
              <a:pPr/>
              <a:t>92</a:t>
            </a:fld>
            <a:endParaRPr lang="es-ES" altLang="sr-Latn-RS">
              <a:latin typeface="Calibri" pitchFamily="34" charset="0"/>
            </a:endParaRPr>
          </a:p>
        </p:txBody>
      </p:sp>
    </p:spTree>
    <p:extLst>
      <p:ext uri="{BB962C8B-B14F-4D97-AF65-F5344CB8AC3E}">
        <p14:creationId xmlns:p14="http://schemas.microsoft.com/office/powerpoint/2010/main" val="1295165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sr-Latn-RS" dirty="0"/>
              <a:t>El formador debe leer lentamente el texto en la diapositiva. </a:t>
            </a:r>
            <a:endParaRPr lang="es-ES" altLang="sr-Latn-RS" dirty="0"/>
          </a:p>
        </p:txBody>
      </p:sp>
      <p:sp>
        <p:nvSpPr>
          <p:cNvPr id="440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1101CB5-0FCB-4150-8E22-9CAF61707E02}" type="slidenum">
              <a:rPr lang="en-US" altLang="sr-Latn-RS" smtClean="0"/>
              <a:pPr>
                <a:spcBef>
                  <a:spcPct val="0"/>
                </a:spcBef>
              </a:pPr>
              <a:t>93</a:t>
            </a:fld>
            <a:endParaRPr lang="es-ES" altLang="sr-Latn-RS"/>
          </a:p>
        </p:txBody>
      </p:sp>
    </p:spTree>
    <p:extLst>
      <p:ext uri="{BB962C8B-B14F-4D97-AF65-F5344CB8AC3E}">
        <p14:creationId xmlns:p14="http://schemas.microsoft.com/office/powerpoint/2010/main" val="383722180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10000"/>
          </a:bodyPr>
          <a:lstStyle/>
          <a:p>
            <a:pPr algn="just" eaLnBrk="1" hangingPunct="1">
              <a:spcBef>
                <a:spcPct val="0"/>
              </a:spcBef>
              <a:defRPr/>
            </a:pPr>
            <a:r>
              <a:rPr lang="en-GB" altLang="sr-Latn-RS" dirty="0"/>
              <a:t>1.</a:t>
            </a:r>
            <a:r>
              <a:rPr dirty="0"/>
              <a:t> </a:t>
            </a:r>
            <a:r>
              <a:rPr lang="en-GB" altLang="sr-Latn-RS" dirty="0"/>
              <a:t>¿Qué equipos usan generalmente los tribunales en los tribunales de su país? ¿Están todas las salas de los tribunales en su país bien equipadas?</a:t>
            </a:r>
            <a:endParaRPr lang="es-ES" altLang="sr-Latn-RS" dirty="0"/>
          </a:p>
          <a:p>
            <a:pPr algn="just" eaLnBrk="1" hangingPunct="1">
              <a:spcBef>
                <a:spcPct val="0"/>
              </a:spcBef>
              <a:defRPr/>
            </a:pPr>
            <a:r>
              <a:rPr lang="en-GB" altLang="sr-Latn-RS" dirty="0"/>
              <a:t>Durante un juicio, las pruebas electrónicas se tratan como cualquier otra prueba material, pero el equipo como el reproductor de DVD es necesario. </a:t>
            </a:r>
          </a:p>
          <a:p>
            <a:pPr algn="just" eaLnBrk="1" hangingPunct="1">
              <a:spcBef>
                <a:spcPct val="0"/>
              </a:spcBef>
              <a:defRPr/>
            </a:pPr>
            <a:endParaRPr lang="es-ES" altLang="sr-Latn-RS" dirty="0"/>
          </a:p>
          <a:p>
            <a:pPr algn="just" eaLnBrk="1" hangingPunct="1">
              <a:spcBef>
                <a:spcPct val="0"/>
              </a:spcBef>
              <a:defRPr/>
            </a:pPr>
            <a:r>
              <a:rPr lang="en-GB" altLang="sr-Latn-RS" dirty="0"/>
              <a:t>2. ¿Qué pasa si el demandado afirma que alguien más estaba usando su computadora, alguien más tenía acceso ilegal a su computadora o alguien había robado su contraseña? </a:t>
            </a:r>
            <a:endParaRPr lang="es-ES" altLang="sr-Latn-RS" dirty="0"/>
          </a:p>
          <a:p>
            <a:pPr algn="just" eaLnBrk="1" hangingPunct="1">
              <a:spcBef>
                <a:spcPct val="0"/>
              </a:spcBef>
              <a:defRPr/>
            </a:pPr>
            <a:r>
              <a:rPr lang="en-GB" altLang="sr-Latn-RS" dirty="0"/>
              <a:t>La policía o el fiscal siempre deben tener en cuenta que podría suceder. Algunas de estas cosas, como el acceso ilegal, podrían probarse mediante prueba electrónica; casi siempre hay un rastro y eso debería aprobarse durante la investigación. Pero probar quién estaba usando la computadora del delincuente casi siempre implica habilidades y métodos de criminalística tradicional y todas las herramientas proporcionadas por el Convenio. Por ejemplo, 5 miembros de la familia viven en una casa: padres, un hijo adulto de 22 años, dos menores de 17 y 15 años. Al menos uno de ellos descarga pornografía infantil o carga virus informáticos a través de Internet o piratería (acceso ilegal a sistemas o redes informáticas). Al hacer una recopilación de datos de tráfico en tiempo real y la interceptación de datos de contenido, la policía puede entrar en la casa y pillar al delincuente </a:t>
            </a:r>
            <a:r>
              <a:rPr lang="en-GB" altLang="sr-Latn-RS" i="1" dirty="0"/>
              <a:t>in fraganti</a:t>
            </a:r>
            <a:r>
              <a:rPr lang="en-GB" altLang="sr-Latn-RS" dirty="0"/>
              <a:t>. Por supuesto, para estas medidas, la policía necesitaría garantías de los tribunales o los fiscales, depende de la legislación nacional. Testigos, víctimas e incluso delincuentes podrían ser siempre, como es habitual, una gran fuente de información. Y, por supuesto, esto debe ser claro y toda la prueba recopilada durante la investigación. Por lo tanto, a menudo una acusación por delito cibernético se basa no solo en las pruebas electrónicas sino también en las pruebas tradicionales. </a:t>
            </a:r>
            <a:endParaRPr lang="es-ES" altLang="sr-Latn-RS" dirty="0"/>
          </a:p>
          <a:p>
            <a:pPr algn="just" eaLnBrk="1" hangingPunct="1">
              <a:spcBef>
                <a:spcPct val="0"/>
              </a:spcBef>
              <a:defRPr/>
            </a:pPr>
            <a:endParaRPr lang="es-ES" altLang="sr-Latn-RS" dirty="0"/>
          </a:p>
          <a:p>
            <a:pPr algn="just" eaLnBrk="1" hangingPunct="1">
              <a:spcBef>
                <a:spcPct val="0"/>
              </a:spcBef>
              <a:defRPr/>
            </a:pPr>
            <a:r>
              <a:rPr dirty="0"/>
              <a:t>El formador debe debatir estas preguntas si la práctica judicial no está unificada, especialmente para la pregunta n.º 3.</a:t>
            </a:r>
          </a:p>
          <a:p>
            <a:pPr algn="just" eaLnBrk="1" hangingPunct="1">
              <a:spcBef>
                <a:spcPct val="0"/>
              </a:spcBef>
              <a:defRPr/>
            </a:pPr>
            <a:endParaRPr lang="es-ES" altLang="sr-Latn-RS" dirty="0"/>
          </a:p>
          <a:p>
            <a:pPr algn="just" eaLnBrk="1" hangingPunct="1">
              <a:spcBef>
                <a:spcPct val="0"/>
              </a:spcBef>
              <a:defRPr/>
            </a:pPr>
            <a:endParaRPr lang="es-ES" altLang="sr-Latn-RS" dirty="0"/>
          </a:p>
          <a:p>
            <a:pPr>
              <a:defRPr/>
            </a:pPr>
            <a:endParaRPr lang="es-ES" dirty="0"/>
          </a:p>
        </p:txBody>
      </p:sp>
      <p:sp>
        <p:nvSpPr>
          <p:cNvPr id="4506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A408C62D-27D9-4F81-8B3C-F48786933BB0}" type="slidenum">
              <a:rPr lang="en-US" altLang="sr-Latn-RS" smtClean="0">
                <a:latin typeface="Calibri" pitchFamily="34" charset="0"/>
              </a:rPr>
              <a:pPr/>
              <a:t>94</a:t>
            </a:fld>
            <a:endParaRPr lang="es-ES" altLang="sr-Latn-RS">
              <a:latin typeface="Calibri" pitchFamily="34" charset="0"/>
            </a:endParaRPr>
          </a:p>
        </p:txBody>
      </p:sp>
    </p:spTree>
    <p:extLst>
      <p:ext uri="{BB962C8B-B14F-4D97-AF65-F5344CB8AC3E}">
        <p14:creationId xmlns:p14="http://schemas.microsoft.com/office/powerpoint/2010/main" val="3650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El formador debe identificar los tres tipos principales de datos. Las diapositivas posteriores proporcionan explicaciones/ejemplos de cada clase de datos.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10</a:t>
            </a:fld>
            <a:endParaRPr lang="es-ES"/>
          </a:p>
        </p:txBody>
      </p:sp>
    </p:spTree>
    <p:extLst>
      <p:ext uri="{BB962C8B-B14F-4D97-AF65-F5344CB8AC3E}">
        <p14:creationId xmlns:p14="http://schemas.microsoft.com/office/powerpoint/2010/main" val="376083926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altLang="sr-Latn-RS" dirty="0" err="1"/>
              <a:t>Estudio</a:t>
            </a:r>
            <a:r>
              <a:rPr lang="en-US" altLang="sr-Latn-RS" dirty="0"/>
              <a:t> de </a:t>
            </a:r>
            <a:r>
              <a:rPr lang="en-US" altLang="sr-Latn-RS" dirty="0" err="1"/>
              <a:t>caso</a:t>
            </a:r>
            <a:r>
              <a:rPr lang="en-US" altLang="sr-Latn-RS" dirty="0"/>
              <a:t> 2</a:t>
            </a:r>
          </a:p>
          <a:p>
            <a:pPr algn="just" eaLnBrk="1" hangingPunct="1">
              <a:defRPr/>
            </a:pPr>
            <a:endParaRPr lang="es-ES" altLang="sr-Latn-RS" dirty="0"/>
          </a:p>
          <a:p>
            <a:pPr algn="just" eaLnBrk="1" hangingPunct="1">
              <a:defRPr/>
            </a:pPr>
            <a:r>
              <a:rPr dirty="0"/>
              <a:t>En este caso tenemos una víctima adolescente croata, la policía tiene la dirección IP de Facebook, pero la base de la IANA denigra la dirección IP que pertenece geográficamente a Serbia</a:t>
            </a:r>
          </a:p>
          <a:p>
            <a:pPr algn="l" eaLnBrk="1" hangingPunct="1">
              <a:defRPr/>
            </a:pPr>
            <a:br>
              <a:rPr dirty="0"/>
            </a:br>
            <a:endParaRPr lang="es-ES" altLang="sr-Latn-RS" dirty="0"/>
          </a:p>
        </p:txBody>
      </p:sp>
      <p:sp>
        <p:nvSpPr>
          <p:cNvPr id="460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DF839817-78C8-4553-B745-D6F9DAFDC931}" type="slidenum">
              <a:rPr lang="en-US" altLang="sr-Latn-RS" smtClean="0"/>
              <a:pPr>
                <a:spcBef>
                  <a:spcPct val="0"/>
                </a:spcBef>
              </a:pPr>
              <a:t>95</a:t>
            </a:fld>
            <a:endParaRPr lang="es-ES" altLang="sr-Latn-RS"/>
          </a:p>
        </p:txBody>
      </p:sp>
    </p:spTree>
    <p:extLst>
      <p:ext uri="{BB962C8B-B14F-4D97-AF65-F5344CB8AC3E}">
        <p14:creationId xmlns:p14="http://schemas.microsoft.com/office/powerpoint/2010/main" val="138589935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dirty="0"/>
              <a:t>La policía siempre debe informar al fiscal, pero para la cooperación internacional efectiva no es necesario tener una acción directa entre los fiscales en esta fase del procedimiento.</a:t>
            </a:r>
            <a:r>
              <a:rPr lang="en-GB" altLang="sr-Latn-RS" dirty="0"/>
              <a:t> Puntos de contacto 24/7 - en Croacia y en Serbia - en el primer canal de comunicación que permite intercambiar información a través de llamadas telefónicas y correos electrónicos. Gracias a los puntos de contacto, toda la información que la policía croata tenía en ese momento también estaba en manos de la policía serbia.</a:t>
            </a:r>
            <a:endParaRPr lang="es-ES" altLang="sr-Latn-RS" dirty="0"/>
          </a:p>
          <a:p>
            <a:pPr algn="just" eaLnBrk="1" hangingPunct="1"/>
            <a:endParaRPr lang="es-ES" altLang="en-US" dirty="0"/>
          </a:p>
          <a:p>
            <a:pPr eaLnBrk="1" hangingPunct="1"/>
            <a:r>
              <a:rPr lang="en-GB" altLang="en-US" dirty="0"/>
              <a:t>Se requiere que cada Estado Parte en el Convenio de Budapest tenga la capacidad de aplicar esta medida si sus tratados, leyes o arreglos de asistencia mutua no lo prevén. La lista de fax y correo electrónico es de naturaleza indicativa; cualquier otro medio de comunicación rápido se puede usar como sea apropiado en las circunstancias particulares a mano. A medida que avance la tecnología, se desarrollarán otros medios de comunicación rápidos que pueden utilizarse para solicitar asistencia mutua. Con respecto a los requisitos de autenticidad y seguridad contenidos en el párrafo, los Estados Partes pueden decidir entre ellos cómo garantizar la autenticidad de las comunicaciones y, si es necesario, contar con protecciones de seguridad especiales (incluido el cifrado) que puedan ser necesarias en un entorno particularmente sensible caso. Por último, el Convenio de Budapest también da derecho al Estado Parte requerido a exigir una confirmación formal enviada a través de los canales tradicionales para seguir la transmisión rápida, si así lo desea.</a:t>
            </a:r>
            <a:br/>
            <a:endParaRPr lang="es-ES" altLang="en-US" dirty="0"/>
          </a:p>
        </p:txBody>
      </p:sp>
      <p:sp>
        <p:nvSpPr>
          <p:cNvPr id="4710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1850ADE4-D559-466B-ADFB-EDAE37D86742}" type="slidenum">
              <a:rPr lang="en-US" altLang="sr-Latn-RS" smtClean="0">
                <a:latin typeface="Calibri" pitchFamily="34" charset="0"/>
              </a:rPr>
              <a:pPr/>
              <a:t>96</a:t>
            </a:fld>
            <a:endParaRPr lang="es-ES" altLang="sr-Latn-RS">
              <a:latin typeface="Calibri" pitchFamily="34" charset="0"/>
            </a:endParaRPr>
          </a:p>
        </p:txBody>
      </p:sp>
    </p:spTree>
    <p:extLst>
      <p:ext uri="{BB962C8B-B14F-4D97-AF65-F5344CB8AC3E}">
        <p14:creationId xmlns:p14="http://schemas.microsoft.com/office/powerpoint/2010/main" val="15700582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altLang="sr-Latn-RS" dirty="0"/>
              <a:t>El formador debe leer lentamente el texto en la diapositiva. </a:t>
            </a:r>
            <a:endParaRPr lang="es-ES" altLang="sr-Latn-RS" dirty="0"/>
          </a:p>
          <a:p>
            <a:pPr>
              <a:defRPr/>
            </a:pPr>
            <a:endParaRPr lang="es-E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672FC10A-859E-4926-A6A3-3BE6B6DA5EBA}" type="slidenum">
              <a:rPr lang="en-US" altLang="sr-Latn-RS" smtClean="0">
                <a:latin typeface="Calibri" pitchFamily="34" charset="0"/>
              </a:rPr>
              <a:pPr/>
              <a:t>97</a:t>
            </a:fld>
            <a:endParaRPr lang="es-ES" altLang="sr-Latn-RS">
              <a:latin typeface="Calibri" pitchFamily="34" charset="0"/>
            </a:endParaRPr>
          </a:p>
        </p:txBody>
      </p:sp>
    </p:spTree>
    <p:extLst>
      <p:ext uri="{BB962C8B-B14F-4D97-AF65-F5344CB8AC3E}">
        <p14:creationId xmlns:p14="http://schemas.microsoft.com/office/powerpoint/2010/main" val="168072090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sr-Latn-RS" dirty="0"/>
              <a:t>El formador debe leer lentamente el texto en la diapositiva. </a:t>
            </a:r>
            <a:endParaRPr lang="es-ES" altLang="sr-Latn-RS" dirty="0"/>
          </a:p>
          <a:p>
            <a:endParaRPr lang="es-ES" altLang="en-US" dirty="0"/>
          </a:p>
        </p:txBody>
      </p:sp>
      <p:sp>
        <p:nvSpPr>
          <p:cNvPr id="4915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47A90B3C-E7FC-4FA5-91DE-468761AFF8BF}" type="slidenum">
              <a:rPr lang="en-US" altLang="sr-Latn-RS" smtClean="0">
                <a:latin typeface="Calibri" pitchFamily="34" charset="0"/>
              </a:rPr>
              <a:pPr/>
              <a:t>98</a:t>
            </a:fld>
            <a:endParaRPr lang="es-ES" altLang="sr-Latn-RS">
              <a:latin typeface="Calibri" pitchFamily="34" charset="0"/>
            </a:endParaRPr>
          </a:p>
        </p:txBody>
      </p:sp>
    </p:spTree>
    <p:extLst>
      <p:ext uri="{BB962C8B-B14F-4D97-AF65-F5344CB8AC3E}">
        <p14:creationId xmlns:p14="http://schemas.microsoft.com/office/powerpoint/2010/main" val="116978510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10000"/>
          </a:bodyPr>
          <a:lstStyle/>
          <a:p>
            <a:pPr>
              <a:defRPr/>
            </a:pPr>
            <a:r>
              <a:rPr dirty="0"/>
              <a:t>Es muy costoso y a veces es muy difícil tener testigos de otros países presentes en un juicio. Entonces, el fiscal solicitó asistencia legal mutua del fiscal croata para obtener el testimonio de la víctima.</a:t>
            </a:r>
            <a:endParaRPr lang="es-ES" dirty="0"/>
          </a:p>
          <a:p>
            <a:pPr marL="228600" indent="-228600">
              <a:buFontTx/>
              <a:buAutoNum type="arabicPeriod"/>
              <a:defRPr/>
            </a:pPr>
            <a:r>
              <a:rPr dirty="0"/>
              <a:t>¿Cuál es el contenido necesario de la solicitud de MLA? - Fuente legal internacional de MLA (bilateral o multilateral), descripción del delito por el derecho sustantivo nacional, disposiciones procesales del derecho nacional con respecto a los derechos y deberes de los delincuentes, en este caso los derechos y deberes de los testigos y las víctimas también, basado en hechos relacionados con el terreno a una ofensa criminal, acusación adjunta si es un caso ya en frente del tribunal y qué asistencia se necesita. </a:t>
            </a:r>
          </a:p>
          <a:p>
            <a:pPr marL="0" indent="0">
              <a:buFontTx/>
              <a:buNone/>
              <a:defRPr/>
            </a:pPr>
            <a:endParaRPr lang="es-ES" dirty="0"/>
          </a:p>
          <a:p>
            <a:pPr marL="0" indent="0">
              <a:buFontTx/>
              <a:buNone/>
              <a:defRPr/>
            </a:pPr>
            <a:r>
              <a:rPr dirty="0"/>
              <a:t>2. ¿Alguno de los Estados Parte en el Convenio de Budapest rechazará una solicitud de ALM con el fin de conservar los datos relacionados con los delitos penales previstos en los artículos 2 a 11 del Convenio de Budapest si no existe una doble incriminación? Por ejemplo, el delito "Poseer pornografía infantil en el sistema informático" no es un delito según la ley nacional del estado requerido cuando las "imágenes" - incluso siendo realistas - no representen al niño real, sino a la animación digital (figura 3D) ) o persona que parece ser un niño, pero que de hecho no involucra a un niño real involucrado en una conducta sexual explícita. Independientemente de la inexistencia de doble incriminación, el Estado requerido puede denegar la solicitud de conservación solo si su ejecución perjudicará su soberanía, seguridad, orden público u otros intereses esenciales o si considera que el delito es un delito político o un delito relacionado con un delito político. </a:t>
            </a:r>
          </a:p>
          <a:p>
            <a:pPr marL="0" indent="0">
              <a:buFontTx/>
              <a:buNone/>
              <a:defRPr/>
            </a:pPr>
            <a:endParaRPr lang="es-ES" dirty="0"/>
          </a:p>
          <a:p>
            <a:pPr marL="0" indent="0">
              <a:buFontTx/>
              <a:buNone/>
              <a:defRPr/>
            </a:pPr>
            <a:r>
              <a:rPr dirty="0"/>
              <a:t>3. ¿Para qué ofensa criminal usa en su mayoría solicitud de MLA como fiscal o juez?</a:t>
            </a:r>
          </a:p>
          <a:p>
            <a:pPr>
              <a:defRPr/>
            </a:pPr>
            <a:endParaRPr lang="es-ES" dirty="0"/>
          </a:p>
          <a:p>
            <a:pPr>
              <a:defRPr/>
            </a:pPr>
            <a:r>
              <a:rPr dirty="0"/>
              <a:t>Los delegados deben ser invitados a dar su opinión.</a:t>
            </a:r>
            <a:endParaRPr lang="es-ES" dirty="0"/>
          </a:p>
        </p:txBody>
      </p:sp>
      <p:sp>
        <p:nvSpPr>
          <p:cNvPr id="501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2165BAEB-2F4F-4D4D-ADC0-2377E34E8C1A}" type="slidenum">
              <a:rPr lang="en-US" altLang="sr-Latn-RS" smtClean="0">
                <a:latin typeface="Calibri" pitchFamily="34" charset="0"/>
              </a:rPr>
              <a:pPr/>
              <a:t>99</a:t>
            </a:fld>
            <a:endParaRPr lang="es-ES" altLang="sr-Latn-RS">
              <a:latin typeface="Calibri" pitchFamily="34" charset="0"/>
            </a:endParaRPr>
          </a:p>
        </p:txBody>
      </p:sp>
    </p:spTree>
    <p:extLst>
      <p:ext uri="{BB962C8B-B14F-4D97-AF65-F5344CB8AC3E}">
        <p14:creationId xmlns:p14="http://schemas.microsoft.com/office/powerpoint/2010/main" val="22697555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sr-Latn-RS" dirty="0" err="1"/>
              <a:t>Estudio</a:t>
            </a:r>
            <a:r>
              <a:rPr lang="en-US" altLang="sr-Latn-RS" dirty="0"/>
              <a:t> de </a:t>
            </a:r>
            <a:r>
              <a:rPr lang="en-US" altLang="sr-Latn-RS" dirty="0" err="1"/>
              <a:t>caso</a:t>
            </a:r>
            <a:r>
              <a:rPr lang="en-US" altLang="sr-Latn-RS" dirty="0"/>
              <a:t> 3</a:t>
            </a:r>
          </a:p>
          <a:p>
            <a:pPr>
              <a:defRPr/>
            </a:pPr>
            <a:endParaRPr lang="es-ES" dirty="0"/>
          </a:p>
          <a:p>
            <a:pPr>
              <a:defRPr/>
            </a:pPr>
            <a:r>
              <a:rPr dirty="0"/>
              <a:t>En este caso, el fiscal basó su acusación en pruebas recogidas por el registro y la confiscación de la computadora del delincuente en Croacia y no utilizó ninguna prueba de Austria. No hubo MLA ni ninguna acción o investigación conjunta con las autoridades austriacas. </a:t>
            </a:r>
          </a:p>
          <a:p>
            <a:pPr>
              <a:defRPr/>
            </a:pPr>
            <a:endParaRPr lang="es-ES" dirty="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CD284079-488B-473D-8D09-B1CAD53EE1B2}" type="slidenum">
              <a:rPr lang="en-US" altLang="sr-Latn-RS" smtClean="0">
                <a:latin typeface="Calibri" pitchFamily="34" charset="0"/>
              </a:rPr>
              <a:pPr/>
              <a:t>100</a:t>
            </a:fld>
            <a:endParaRPr lang="es-ES" altLang="sr-Latn-RS">
              <a:latin typeface="Calibri" pitchFamily="34" charset="0"/>
            </a:endParaRPr>
          </a:p>
        </p:txBody>
      </p:sp>
    </p:spTree>
    <p:extLst>
      <p:ext uri="{BB962C8B-B14F-4D97-AF65-F5344CB8AC3E}">
        <p14:creationId xmlns:p14="http://schemas.microsoft.com/office/powerpoint/2010/main" val="370792866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lnSpcReduction="10000"/>
          </a:bodyPr>
          <a:lstStyle/>
          <a:p>
            <a:pPr>
              <a:defRPr/>
            </a:pPr>
            <a:r>
              <a:rPr dirty="0"/>
              <a:t>Puntos a discutir:</a:t>
            </a:r>
          </a:p>
          <a:p>
            <a:pPr marL="171450" indent="-171450">
              <a:buFontTx/>
              <a:buChar char="-"/>
              <a:defRPr/>
            </a:pPr>
            <a:r>
              <a:rPr dirty="0"/>
              <a:t>¿Las pruebas recopiladas en Croacia por las medidas del registro y la confiscación de la computadora del delincuente en Croacia serían legales o ilegales en su país?</a:t>
            </a:r>
          </a:p>
          <a:p>
            <a:pPr marL="171450" indent="-171450">
              <a:buFontTx/>
              <a:buChar char="-"/>
              <a:defRPr/>
            </a:pPr>
            <a:r>
              <a:rPr dirty="0"/>
              <a:t>¿Por qué?</a:t>
            </a:r>
          </a:p>
          <a:p>
            <a:pPr marL="171450" indent="-171450">
              <a:buFontTx/>
              <a:buChar char="-"/>
              <a:defRPr/>
            </a:pPr>
            <a:endParaRPr lang="es-ES" dirty="0"/>
          </a:p>
          <a:p>
            <a:pPr algn="just">
              <a:defRPr/>
            </a:pPr>
            <a:r>
              <a:rPr dirty="0"/>
              <a:t>El tribunal croata rechazó la propuesta subrayada por el delincuente porque las pruebas de Austria se trataron como información de acuerdo con lo dispuesto en el artículo 26, párrafo 1, del Convenio de Budapest. Por lo tanto, no eran pruebas sino información. Cada vez con más frecuencia, un Estado Parte posee información valiosa que cree que puede ayudar a otro Estado Parte en una investigación o procedimiento penal, y el Estado Parte que lleva a cabo la investigación o el procedimiento desconoce la existencia. En tales casos, no se solicitará asistencia mutua. El párrafo 1 faculta al Estado que posee la información para remitirla al otro Estado sin una solicitud previa. La disposición se consideró útil porque, según las leyes de algunos Estados, se necesita una concesión de autoridad jurídica tan positiva para prestar asistencia en ausencia de una solicitud. Un Estado Parte no está obligado a enviar información espontáneamente a otro Estado Parte; puede ejercer su discreción a la luz de las circunstancias del caso en cuestión. Además, la divulgación espontánea de información no impide que el Estado Parte divulgador, si tiene jurisdicción, investigue o inicie procedimientos en relación con los hechos divulgados.</a:t>
            </a:r>
          </a:p>
          <a:p>
            <a:pPr>
              <a:defRPr/>
            </a:pPr>
            <a:endParaRPr lang="es-ES" dirty="0"/>
          </a:p>
          <a:p>
            <a:pPr>
              <a:defRPr/>
            </a:pPr>
            <a:r>
              <a:rPr dirty="0"/>
              <a:t>Los formadores deben conocer las respuestas a las preguntas de acuerdo con la legislación nacional o debatir estas preguntas si la práctica judicial no está unificada.</a:t>
            </a:r>
          </a:p>
          <a:p>
            <a:pPr>
              <a:defRPr/>
            </a:pPr>
            <a:endParaRPr lang="es-ES" dirty="0"/>
          </a:p>
        </p:txBody>
      </p:sp>
      <p:sp>
        <p:nvSpPr>
          <p:cNvPr id="522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6FFD3132-34BC-47AA-AC65-4F7EB2949B58}" type="slidenum">
              <a:rPr lang="en-US" altLang="sr-Latn-RS" smtClean="0">
                <a:latin typeface="Calibri" pitchFamily="34" charset="0"/>
              </a:rPr>
              <a:pPr/>
              <a:t>101</a:t>
            </a:fld>
            <a:endParaRPr lang="es-ES" altLang="sr-Latn-RS">
              <a:latin typeface="Calibri" pitchFamily="34" charset="0"/>
            </a:endParaRPr>
          </a:p>
        </p:txBody>
      </p:sp>
    </p:spTree>
    <p:extLst>
      <p:ext uri="{BB962C8B-B14F-4D97-AF65-F5344CB8AC3E}">
        <p14:creationId xmlns:p14="http://schemas.microsoft.com/office/powerpoint/2010/main" val="52065895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sr-Latn-RS" dirty="0" err="1"/>
              <a:t>Estudio</a:t>
            </a:r>
            <a:r>
              <a:rPr lang="en-US" altLang="sr-Latn-RS" dirty="0"/>
              <a:t> de </a:t>
            </a:r>
            <a:r>
              <a:rPr lang="en-US" altLang="sr-Latn-RS" dirty="0" err="1"/>
              <a:t>caso</a:t>
            </a:r>
            <a:r>
              <a:rPr lang="en-US" altLang="sr-Latn-RS" dirty="0"/>
              <a:t> 4</a:t>
            </a:r>
          </a:p>
          <a:p>
            <a:endParaRPr lang="es-ES" sz="1200" kern="1200" dirty="0">
              <a:solidFill>
                <a:schemeClr val="tx1"/>
              </a:solidFill>
              <a:effectLst/>
              <a:latin typeface="+mn-lt"/>
              <a:ea typeface="+mn-ea"/>
              <a:cs typeface="+mn-cs"/>
            </a:endParaRPr>
          </a:p>
          <a:p>
            <a:r>
              <a:rPr lang="en-US" sz="1200" kern="1200" dirty="0">
                <a:solidFill>
                  <a:schemeClr val="tx1"/>
                </a:solidFill>
                <a:effectLst/>
                <a:latin typeface="+mn-lt"/>
              </a:rPr>
              <a:t>Los formadores deben presentar los hechos del estudio de caso y luego abrir la sesión hasta las discusiones sobre las posibles acciones que el juez puede tomar para permitir dicho acceso a la información del suscriptor. </a:t>
            </a:r>
          </a:p>
          <a:p>
            <a:r>
              <a:rPr lang="en-US" sz="1200" kern="1200" dirty="0">
                <a:solidFill>
                  <a:schemeClr val="tx1"/>
                </a:solidFill>
                <a:effectLst/>
                <a:latin typeface="+mn-lt"/>
              </a:rPr>
              <a:t>Una posible solución es que el juez emita una orden de presentación de conformidad con la legislación nacional y las garantías procesales, que se remitirá a la autoridad central de la Parte en la que se almacenan los datos a través de canales formales de asistencia judicial recíproca para su implementación según las leyes nacionales de la Parte. </a:t>
            </a:r>
          </a:p>
          <a:p>
            <a:r>
              <a:rPr lang="en-US" sz="1200" kern="1200" dirty="0">
                <a:solidFill>
                  <a:schemeClr val="tx1"/>
                </a:solidFill>
                <a:effectLst/>
                <a:latin typeface="+mn-lt"/>
              </a:rPr>
              <a:t>Alternativamente, el juez podría emitir una orden de presentación o sub peona que pueda ser utilizada por la policía para buscar cooperación directamente de [plataforma de redes sociales] de acuerdo con las directrices/procedimientos de la [plataforma de redes sociales]. El formador también puede preguntar si se cumplen las condiciones para una solicitud de emergencia.</a:t>
            </a:r>
          </a:p>
          <a:p>
            <a:r>
              <a:rPr lang="en-US" sz="1200" kern="1200" dirty="0">
                <a:solidFill>
                  <a:schemeClr val="tx1"/>
                </a:solidFill>
                <a:effectLst/>
                <a:latin typeface="+mn-lt"/>
              </a:rPr>
              <a:t>El formador puede considerar beneficioso alentar una discusión sobre los pros y los contras de estos diferentes enfoques, así como sobre los diversos factores que el juez debe tener en cuenta al realizar la orden correspondiente.</a:t>
            </a:r>
            <a:endParaRPr lang="es-E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102</a:t>
            </a:fld>
            <a:endParaRPr lang="es-ES"/>
          </a:p>
        </p:txBody>
      </p:sp>
    </p:spTree>
    <p:extLst>
      <p:ext uri="{BB962C8B-B14F-4D97-AF65-F5344CB8AC3E}">
        <p14:creationId xmlns:p14="http://schemas.microsoft.com/office/powerpoint/2010/main" val="280460421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effectLst/>
                <a:latin typeface="+mn-lt"/>
              </a:rPr>
              <a:t>El formador debe dar a los participantes la oportunidad de hacer cualquier pregunta relacionada con la cuarta parte de la lección.</a:t>
            </a:r>
          </a:p>
          <a:p>
            <a:endParaRPr lang="es-ES"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103</a:t>
            </a:fld>
            <a:endParaRPr lang="es-ES"/>
          </a:p>
        </p:txBody>
      </p:sp>
    </p:spTree>
    <p:extLst>
      <p:ext uri="{BB962C8B-B14F-4D97-AF65-F5344CB8AC3E}">
        <p14:creationId xmlns:p14="http://schemas.microsoft.com/office/powerpoint/2010/main" val="386816945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104</a:t>
            </a:fld>
            <a:endParaRPr lang="es-ES"/>
          </a:p>
        </p:txBody>
      </p:sp>
    </p:spTree>
    <p:extLst>
      <p:ext uri="{BB962C8B-B14F-4D97-AF65-F5344CB8AC3E}">
        <p14:creationId xmlns:p14="http://schemas.microsoft.com/office/powerpoint/2010/main" val="1419780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FF638E9C-17A8-4324-A4CC-5FEEEB00C98E}" type="datetime1">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5423E28-220F-43A3-901E-9962E75738AB}" type="datetime1">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48714C2-1022-48FE-845A-257BE3BE42A2}" type="datetime1">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3BAEBA2-CC2C-478A-9080-2AD59EDDEBF1}" type="datetime1">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30D64A9-C9BF-46FC-84AD-5719762D1E23}" type="datetime1">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C4694C5-FD1D-431F-A85E-95066DDBBBB5}" type="datetime1">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B7F69A3-3A86-4FC0-B529-9BEE8E6297F7}" type="datetime1">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4D8AC87F-ECD0-456A-93CE-03620193AD26}" type="datetime1">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EE5B8-6972-499E-A983-F7DDD0BDBE61}" type="datetime1">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F4433E-A7B5-4FD9-9AE0-AE8893146D04}" type="datetime1">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09E74A9-59E7-40CD-AB62-08CDCA9DA69D}" type="datetime1">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a:t> Click to edit Master text styles</a:t>
            </a:r>
          </a:p>
          <a:p>
            <a:pPr lvl="1"/>
            <a:r>
              <a:rPr lang="en-GB" dirty="0"/>
              <a:t> Second level</a:t>
            </a:r>
          </a:p>
          <a:p>
            <a:pPr lvl="2"/>
            <a:r>
              <a:rPr lang="en-GB" dirty="0"/>
              <a:t> Third level</a:t>
            </a:r>
          </a:p>
          <a:p>
            <a:pPr lvl="3"/>
            <a:r>
              <a:rPr lang="en-GB" dirty="0"/>
              <a:t> Fourth level</a:t>
            </a:r>
          </a:p>
          <a:p>
            <a:pPr lvl="4"/>
            <a:r>
              <a:rPr lang="en-GB" dirty="0"/>
              <a:t> 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148B0-0EF6-4B1E-8F27-38ECFB51B043}" type="datetime1">
              <a:rPr lang="en-US" smtClean="0"/>
              <a:t>1/25/2019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56858-EB0B-D04D-B23C-7A827FD60C9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0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5.jpeg"/><Relationship Id="rId4" Type="http://schemas.openxmlformats.org/officeDocument/2006/relationships/image" Target="../media/image4.jpe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7440"/>
            <a:ext cx="7772400" cy="1455470"/>
          </a:xfrm>
        </p:spPr>
        <p:txBody>
          <a:bodyPr/>
          <a:lstStyle/>
          <a:p>
            <a:r>
              <a:rPr dirty="0"/>
              <a:t>Formación introductoria sobre ciberdelincuencia para jueces y fiscales</a:t>
            </a:r>
            <a:endParaRPr lang="es-ES" dirty="0"/>
          </a:p>
        </p:txBody>
      </p:sp>
      <p:sp>
        <p:nvSpPr>
          <p:cNvPr id="3" name="Subtitle 2"/>
          <p:cNvSpPr>
            <a:spLocks noGrp="1"/>
          </p:cNvSpPr>
          <p:nvPr>
            <p:ph type="subTitle" idx="1"/>
          </p:nvPr>
        </p:nvSpPr>
        <p:spPr/>
        <p:txBody>
          <a:bodyPr/>
          <a:lstStyle/>
          <a:p>
            <a:r>
              <a:rPr lang="en-GB" dirty="0">
                <a:solidFill>
                  <a:srgbClr val="898989"/>
                </a:solidFill>
              </a:rPr>
              <a:t>Sesión 1.4.2</a:t>
            </a:r>
            <a:endParaRPr lang="es-ES" dirty="0"/>
          </a:p>
          <a:p>
            <a:r>
              <a:rPr dirty="0"/>
              <a:t>Cooperación con la industria</a:t>
            </a:r>
            <a:endParaRPr lang="es-ES"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a:t>
            </a:fld>
            <a:endParaRPr lang="es-ES" dirty="0"/>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856" y="381202"/>
            <a:ext cx="4332287" cy="86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40701"/>
            <a:ext cx="8229600" cy="4271376"/>
          </a:xfrm>
        </p:spPr>
        <p:txBody>
          <a:bodyPr>
            <a:normAutofit/>
          </a:bodyPr>
          <a:lstStyle/>
          <a:p>
            <a:pPr algn="just"/>
            <a:endParaRPr lang="es-ES" dirty="0"/>
          </a:p>
          <a:p>
            <a:pPr algn="just"/>
            <a:r>
              <a:rPr dirty="0"/>
              <a:t>Información del suscriptor</a:t>
            </a:r>
          </a:p>
          <a:p>
            <a:pPr algn="just"/>
            <a:endParaRPr lang="es-ES" dirty="0"/>
          </a:p>
          <a:p>
            <a:pPr algn="just"/>
            <a:r>
              <a:rPr dirty="0"/>
              <a:t>Datos de tráfico</a:t>
            </a:r>
          </a:p>
          <a:p>
            <a:pPr algn="just"/>
            <a:endParaRPr lang="es-ES" dirty="0"/>
          </a:p>
          <a:p>
            <a:pPr algn="just"/>
            <a:r>
              <a:rPr dirty="0"/>
              <a:t>Datos de contenido</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10</a:t>
            </a:fld>
            <a:endParaRPr lang="es-ES" dirty="0"/>
          </a:p>
        </p:txBody>
      </p:sp>
      <p:sp>
        <p:nvSpPr>
          <p:cNvPr id="5" name="Title 4"/>
          <p:cNvSpPr>
            <a:spLocks noGrp="1"/>
          </p:cNvSpPr>
          <p:nvPr>
            <p:ph type="title"/>
          </p:nvPr>
        </p:nvSpPr>
        <p:spPr/>
        <p:txBody>
          <a:bodyPr/>
          <a:lstStyle/>
          <a:p>
            <a:r>
              <a:rPr lang="en-US" b="1" dirty="0"/>
              <a:t>Tipos de datos</a:t>
            </a:r>
            <a:endParaRPr lang="es-ES" b="1" dirty="0"/>
          </a:p>
        </p:txBody>
      </p:sp>
    </p:spTree>
    <p:extLst>
      <p:ext uri="{BB962C8B-B14F-4D97-AF65-F5344CB8AC3E}">
        <p14:creationId xmlns:p14="http://schemas.microsoft.com/office/powerpoint/2010/main" val="41193202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93737"/>
          </a:xfrm>
        </p:spPr>
        <p:txBody>
          <a:bodyPr>
            <a:normAutofit fontScale="90000"/>
          </a:bodyPr>
          <a:lstStyle/>
          <a:p>
            <a:r>
              <a:rPr lang="en-US" altLang="sr-Latn-RS" b="1" dirty="0" err="1"/>
              <a:t>Estudio</a:t>
            </a:r>
            <a:r>
              <a:rPr lang="en-US" altLang="sr-Latn-RS" b="1" dirty="0"/>
              <a:t> de </a:t>
            </a:r>
            <a:r>
              <a:rPr lang="en-US" altLang="sr-Latn-RS" b="1" dirty="0" err="1"/>
              <a:t>caso</a:t>
            </a:r>
            <a:r>
              <a:rPr lang="en-US" altLang="sr-Latn-RS" b="1" dirty="0"/>
              <a:t> 3</a:t>
            </a:r>
            <a:r>
              <a:rPr dirty="0"/>
              <a:t>: </a:t>
            </a:r>
            <a:br>
              <a:rPr lang="es-ES" dirty="0"/>
            </a:br>
            <a:r>
              <a:rPr lang="es-ES" dirty="0"/>
              <a:t>L</a:t>
            </a:r>
            <a:r>
              <a:rPr dirty="0" err="1"/>
              <a:t>egalidad</a:t>
            </a:r>
            <a:r>
              <a:rPr dirty="0"/>
              <a:t> de la prueba</a:t>
            </a:r>
          </a:p>
        </p:txBody>
      </p:sp>
      <p:sp>
        <p:nvSpPr>
          <p:cNvPr id="18435" name="Content Placeholder 2"/>
          <p:cNvSpPr>
            <a:spLocks noGrp="1"/>
          </p:cNvSpPr>
          <p:nvPr>
            <p:ph idx="1"/>
          </p:nvPr>
        </p:nvSpPr>
        <p:spPr>
          <a:xfrm>
            <a:off x="457200" y="1515649"/>
            <a:ext cx="8229600" cy="4869276"/>
          </a:xfrm>
        </p:spPr>
        <p:txBody>
          <a:bodyPr>
            <a:normAutofit fontScale="92500" lnSpcReduction="20000"/>
          </a:bodyPr>
          <a:lstStyle/>
          <a:p>
            <a:pPr algn="just"/>
            <a:r>
              <a:rPr lang="en-GB" altLang="sr-Latn-RS" sz="2400" dirty="0"/>
              <a:t>Las medidas de registro y confiscación del ordenador del perpetrador durante una investigación en Austria revelaron el intercambio de una gran cantidad de pornografía infantil con una dirección IP en </a:t>
            </a:r>
            <a:r>
              <a:rPr lang="en-GB" altLang="sr-Latn-RS" sz="2400" dirty="0" err="1"/>
              <a:t>Croacia</a:t>
            </a:r>
            <a:r>
              <a:rPr lang="en-GB" altLang="sr-Latn-RS" sz="2400" dirty="0"/>
              <a:t>. </a:t>
            </a:r>
          </a:p>
          <a:p>
            <a:pPr algn="just"/>
            <a:r>
              <a:rPr lang="en-GB" altLang="sr-Latn-RS" sz="2400" dirty="0"/>
              <a:t>La policía austríaca entregó todos los datos relevantes a la </a:t>
            </a:r>
            <a:r>
              <a:rPr lang="en-GB" altLang="sr-Latn-RS" sz="2400" dirty="0" err="1"/>
              <a:t>policía</a:t>
            </a:r>
            <a:r>
              <a:rPr lang="en-GB" altLang="sr-Latn-RS" sz="2400" dirty="0"/>
              <a:t> </a:t>
            </a:r>
            <a:r>
              <a:rPr lang="en-GB" altLang="sr-Latn-RS" sz="2400" dirty="0" err="1"/>
              <a:t>croata</a:t>
            </a:r>
            <a:r>
              <a:rPr lang="en-GB" altLang="sr-Latn-RS" sz="2400" dirty="0"/>
              <a:t>. La investigación en Croacia condujo a un hombre de 49 años.</a:t>
            </a:r>
          </a:p>
          <a:p>
            <a:r>
              <a:rPr lang="en-GB" altLang="sr-Latn-RS" sz="2400" dirty="0"/>
              <a:t>El fiscal elevó la acusación por posesión de pornografía infantil en la computadora.</a:t>
            </a:r>
          </a:p>
          <a:p>
            <a:r>
              <a:rPr lang="en-GB" altLang="sr-Latn-RS" sz="2400" dirty="0"/>
              <a:t>Durante un proceso ante el tribunal, el delincuente hizo hincapié en la ilegalidad de todas las pruebas electrónicas recogidas en Austria porque no había una orden judicial para el registro y la confiscación, especialmente contra él.</a:t>
            </a:r>
          </a:p>
          <a:p>
            <a:r>
              <a:rPr lang="en-GB" altLang="sr-Latn-RS" sz="2400" dirty="0"/>
              <a:t>El delincuente propuso al tribunal rechazar todas las pruebas relacionadas con pruebas producidas en Austria.</a:t>
            </a:r>
          </a:p>
          <a:p>
            <a:endParaRPr lang="es-ES" altLang="sr-Latn-RS" sz="2400" dirty="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100</a:t>
            </a:fld>
            <a:endParaRPr lang="es-ES"/>
          </a:p>
        </p:txBody>
      </p:sp>
    </p:spTree>
    <p:extLst>
      <p:ext uri="{BB962C8B-B14F-4D97-AF65-F5344CB8AC3E}">
        <p14:creationId xmlns:p14="http://schemas.microsoft.com/office/powerpoint/2010/main" val="423809542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marL="0" indent="0">
              <a:buNone/>
              <a:defRPr/>
            </a:pPr>
            <a:r>
              <a:rPr dirty="0"/>
              <a:t>Preguntas:</a:t>
            </a:r>
          </a:p>
          <a:p>
            <a:pPr marL="0" indent="0">
              <a:buFont typeface="Arial" pitchFamily="34" charset="0"/>
              <a:buNone/>
              <a:defRPr/>
            </a:pPr>
            <a:endParaRPr lang="es-ES" dirty="0"/>
          </a:p>
          <a:p>
            <a:pPr marL="514350" indent="-514350">
              <a:buFont typeface="+mj-lt"/>
              <a:buAutoNum type="arabicPeriod"/>
              <a:defRPr/>
            </a:pPr>
            <a:r>
              <a:rPr dirty="0"/>
              <a:t>¿Serían las pruebas recopiladas en Croacia por las medidas de registro y confiscación de la computadora del delincuente en Croacia, legal o ilegal en su país?</a:t>
            </a:r>
          </a:p>
          <a:p>
            <a:pPr marL="514350" indent="-514350">
              <a:buFont typeface="+mj-lt"/>
              <a:buAutoNum type="arabicPeriod"/>
              <a:defRPr/>
            </a:pPr>
            <a:endParaRPr lang="es-ES" dirty="0"/>
          </a:p>
          <a:p>
            <a:pPr marL="514350" indent="-514350">
              <a:buFont typeface="+mj-lt"/>
              <a:buAutoNum type="arabicPeriod"/>
              <a:defRPr/>
            </a:pPr>
            <a:r>
              <a:rPr dirty="0"/>
              <a:t>¿Por qué?</a:t>
            </a:r>
            <a:endParaRPr lang="es-ES"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3</a:t>
            </a:r>
            <a:r>
              <a:rPr dirty="0"/>
              <a:t> (continuación)</a:t>
            </a:r>
            <a:endParaRPr lang="es-ES" altLang="sr-Latn-RS" dirty="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101</a:t>
            </a:fld>
            <a:endParaRPr lang="es-ES"/>
          </a:p>
        </p:txBody>
      </p:sp>
    </p:spTree>
    <p:extLst>
      <p:ext uri="{BB962C8B-B14F-4D97-AF65-F5344CB8AC3E}">
        <p14:creationId xmlns:p14="http://schemas.microsoft.com/office/powerpoint/2010/main" val="237169295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Estudio</a:t>
            </a:r>
            <a:r>
              <a:rPr lang="en-US" b="1" dirty="0"/>
              <a:t> de </a:t>
            </a:r>
            <a:r>
              <a:rPr lang="en-US" b="1" dirty="0" err="1"/>
              <a:t>caso</a:t>
            </a:r>
            <a:r>
              <a:rPr lang="en-US" b="1" dirty="0"/>
              <a:t> 4</a:t>
            </a:r>
            <a:endParaRPr lang="es-ES" b="1" dirty="0"/>
          </a:p>
        </p:txBody>
      </p:sp>
      <p:sp>
        <p:nvSpPr>
          <p:cNvPr id="3" name="Content Placeholder 2"/>
          <p:cNvSpPr>
            <a:spLocks noGrp="1"/>
          </p:cNvSpPr>
          <p:nvPr>
            <p:ph idx="1"/>
          </p:nvPr>
        </p:nvSpPr>
        <p:spPr>
          <a:xfrm>
            <a:off x="457200" y="1600199"/>
            <a:ext cx="8229600" cy="4625237"/>
          </a:xfrm>
        </p:spPr>
        <p:txBody>
          <a:bodyPr>
            <a:normAutofit lnSpcReduction="10000"/>
          </a:bodyPr>
          <a:lstStyle/>
          <a:p>
            <a:pPr marL="0" indent="0" algn="just">
              <a:spcBef>
                <a:spcPts val="600"/>
              </a:spcBef>
              <a:spcAft>
                <a:spcPts val="1200"/>
              </a:spcAft>
              <a:buNone/>
            </a:pPr>
            <a:r>
              <a:rPr lang="en-US" sz="2800" dirty="0"/>
              <a:t>Se informa a los funcionarios encargados de hacer cumplir la ley del país X sobre una publicación hecha por un ciudadano del país X en su [cuenta de redes sociales] sobre que [ubicación] será atacada el [fecha] por una red terrorista mundial. </a:t>
            </a:r>
            <a:endParaRPr lang="es-ES" sz="2800" dirty="0"/>
          </a:p>
          <a:p>
            <a:pPr marL="0" indent="0" algn="just">
              <a:spcBef>
                <a:spcPts val="600"/>
              </a:spcBef>
              <a:spcAft>
                <a:spcPts val="1200"/>
              </a:spcAft>
              <a:buNone/>
            </a:pPr>
            <a:r>
              <a:rPr lang="en-US" sz="2800" dirty="0"/>
              <a:t>Los funcionarios encargados de hacer cumplir la ley acuden al juez para solicitar acceso a la información del suscriptor. </a:t>
            </a:r>
            <a:endParaRPr lang="es-ES" sz="2800" dirty="0"/>
          </a:p>
          <a:p>
            <a:pPr marL="0" indent="0" algn="just">
              <a:spcBef>
                <a:spcPts val="600"/>
              </a:spcBef>
              <a:spcAft>
                <a:spcPts val="1200"/>
              </a:spcAft>
              <a:buNone/>
            </a:pPr>
            <a:r>
              <a:rPr lang="en-US" sz="2800" dirty="0"/>
              <a:t>El juez señala que [plataforma de medios sociales] </a:t>
            </a:r>
            <a:r>
              <a:rPr lang="en-US" sz="2800" dirty="0" err="1"/>
              <a:t>está</a:t>
            </a:r>
            <a:r>
              <a:rPr lang="en-US" sz="2800" dirty="0"/>
              <a:t> </a:t>
            </a:r>
            <a:r>
              <a:rPr lang="en-US" sz="2800" dirty="0" err="1"/>
              <a:t>alojada</a:t>
            </a:r>
            <a:r>
              <a:rPr lang="en-US" sz="2800" dirty="0"/>
              <a:t> en un proveedor de servicios de los EE. UU.</a:t>
            </a:r>
            <a:endParaRPr lang="es-ES" sz="28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102</a:t>
            </a:fld>
            <a:endParaRPr lang="es-ES"/>
          </a:p>
        </p:txBody>
      </p:sp>
    </p:spTree>
    <p:extLst>
      <p:ext uri="{BB962C8B-B14F-4D97-AF65-F5344CB8AC3E}">
        <p14:creationId xmlns:p14="http://schemas.microsoft.com/office/powerpoint/2010/main" val="133263646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Imagen de signo de interrogación">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a:t>Preguntas</a:t>
            </a:r>
            <a:endParaRPr lang="es-E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103</a:t>
            </a:fld>
            <a:endParaRPr lang="es-ES"/>
          </a:p>
        </p:txBody>
      </p:sp>
    </p:spTree>
    <p:extLst>
      <p:ext uri="{BB962C8B-B14F-4D97-AF65-F5344CB8AC3E}">
        <p14:creationId xmlns:p14="http://schemas.microsoft.com/office/powerpoint/2010/main" val="106369707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r>
              <a:rPr lang="en-GB" b="1" dirty="0"/>
              <a:t>Parte cinco</a:t>
            </a:r>
            <a:br/>
            <a:r>
              <a:rPr lang="en-GB" b="1" dirty="0"/>
              <a:t>Resumen</a:t>
            </a:r>
            <a:r>
              <a:rPr dirty="0"/>
              <a:t> </a:t>
            </a:r>
            <a:endParaRPr lang="es-E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104</a:t>
            </a:fld>
            <a:endParaRPr lang="es-ES"/>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fontScale="92500" lnSpcReduction="10000"/>
          </a:bodyPr>
          <a:lstStyle/>
          <a:p>
            <a:pPr algn="just">
              <a:spcBef>
                <a:spcPts val="600"/>
              </a:spcBef>
              <a:spcAft>
                <a:spcPts val="1200"/>
              </a:spcAft>
              <a:buNone/>
            </a:pPr>
            <a:r>
              <a:rPr lang="en-US" sz="2800" dirty="0"/>
              <a:t>Al final de esta sesión, los participantes podrán:</a:t>
            </a:r>
            <a:endParaRPr lang="es-ES" sz="2800" dirty="0"/>
          </a:p>
          <a:p>
            <a:pPr algn="just">
              <a:spcBef>
                <a:spcPts val="600"/>
              </a:spcBef>
              <a:spcAft>
                <a:spcPts val="1200"/>
              </a:spcAft>
            </a:pPr>
            <a:r>
              <a:rPr lang="en-US" sz="2800" dirty="0"/>
              <a:t>Reconocer que la cooperación con el sector privado es esencial para combatir la ciberdelincuencia</a:t>
            </a:r>
          </a:p>
          <a:p>
            <a:pPr algn="just">
              <a:spcBef>
                <a:spcPts val="600"/>
              </a:spcBef>
              <a:spcAft>
                <a:spcPts val="1200"/>
              </a:spcAft>
            </a:pPr>
            <a:r>
              <a:rPr lang="en-US" sz="2800" dirty="0"/>
              <a:t>Identificar los niveles de cooperación con la industria nacional (cooperación obligatoria y voluntaria) </a:t>
            </a:r>
          </a:p>
          <a:p>
            <a:pPr algn="just">
              <a:spcBef>
                <a:spcPts val="600"/>
              </a:spcBef>
              <a:spcAft>
                <a:spcPts val="1200"/>
              </a:spcAft>
            </a:pPr>
            <a:r>
              <a:rPr lang="en-US" sz="2800" dirty="0"/>
              <a:t>Identificar las diversas herramientas en la legislación nacional que permiten la cooperación obligatoria entre los organismos encargados de hacer cumplir la ley y la industria nacional</a:t>
            </a:r>
          </a:p>
          <a:p>
            <a:pPr algn="just">
              <a:spcBef>
                <a:spcPts val="600"/>
              </a:spcBef>
              <a:spcAft>
                <a:spcPts val="1200"/>
              </a:spcAft>
            </a:pPr>
            <a:r>
              <a:rPr lang="en-US" sz="2800" dirty="0"/>
              <a:t>Reconocer los desafíos que representan los datos de la nube con respecto a la realización de investigaciones de delito cibernético </a:t>
            </a:r>
          </a:p>
        </p:txBody>
      </p:sp>
      <p:sp>
        <p:nvSpPr>
          <p:cNvPr id="4" name="Title 1"/>
          <p:cNvSpPr>
            <a:spLocks noGrp="1"/>
          </p:cNvSpPr>
          <p:nvPr>
            <p:ph type="title"/>
          </p:nvPr>
        </p:nvSpPr>
        <p:spPr>
          <a:xfrm>
            <a:off x="457200" y="146050"/>
            <a:ext cx="8229600" cy="773266"/>
          </a:xfrm>
        </p:spPr>
        <p:txBody>
          <a:bodyPr/>
          <a:lstStyle/>
          <a:p>
            <a:r>
              <a:rPr lang="en-US" b="1" dirty="0"/>
              <a:t>Objetivos de la sesión</a:t>
            </a:r>
            <a:endParaRPr lang="es-E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105</a:t>
            </a:fld>
            <a:endParaRPr lang="es-ES" dirty="0"/>
          </a:p>
        </p:txBody>
      </p:sp>
    </p:spTree>
    <p:extLst>
      <p:ext uri="{BB962C8B-B14F-4D97-AF65-F5344CB8AC3E}">
        <p14:creationId xmlns:p14="http://schemas.microsoft.com/office/powerpoint/2010/main" val="159131858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 y="898921"/>
            <a:ext cx="8779212" cy="5487657"/>
          </a:xfrm>
        </p:spPr>
        <p:txBody>
          <a:bodyPr>
            <a:noAutofit/>
          </a:bodyPr>
          <a:lstStyle/>
          <a:p>
            <a:pPr algn="just">
              <a:spcBef>
                <a:spcPts val="600"/>
              </a:spcBef>
              <a:spcAft>
                <a:spcPts val="1200"/>
              </a:spcAft>
            </a:pPr>
            <a:r>
              <a:rPr lang="en-US" sz="2400" dirty="0" err="1"/>
              <a:t>Identificar</a:t>
            </a:r>
            <a:r>
              <a:rPr lang="en-US" sz="2400" dirty="0"/>
              <a:t> los diferentes niveles en los que la cooperación puede tener lugar con la industria extranjera</a:t>
            </a:r>
          </a:p>
          <a:p>
            <a:pPr algn="just">
              <a:spcBef>
                <a:spcPts val="600"/>
              </a:spcBef>
              <a:spcAft>
                <a:spcPts val="1200"/>
              </a:spcAft>
            </a:pPr>
            <a:r>
              <a:rPr lang="en-US" sz="2400" dirty="0"/>
              <a:t>Explicar los obstáculos que tienen los organismos encargados de hacer cumplir la ley con respecto al acceso a los datos en poder de los proveedores de servicios multinacionales </a:t>
            </a:r>
          </a:p>
          <a:p>
            <a:pPr algn="just">
              <a:spcBef>
                <a:spcPts val="600"/>
              </a:spcBef>
              <a:spcAft>
                <a:spcPts val="1200"/>
              </a:spcAft>
            </a:pPr>
            <a:r>
              <a:rPr lang="en-US" sz="2400" dirty="0"/>
              <a:t>Identificar que la cooperación puede ocurrir formalmente a través de los gobiernos o de manera informal por los funcionarios encargados de hacer cumplir la ley directamente con los proveedores de servicios multinacionales</a:t>
            </a:r>
          </a:p>
          <a:p>
            <a:pPr algn="just">
              <a:spcBef>
                <a:spcPts val="600"/>
              </a:spcBef>
              <a:spcAft>
                <a:spcPts val="1200"/>
              </a:spcAft>
            </a:pPr>
            <a:r>
              <a:rPr lang="en-US" sz="2400" dirty="0"/>
              <a:t>Discutir ejemplos de cooperación con proveedores de servicios multinacionales para obtener acceso a datos</a:t>
            </a:r>
          </a:p>
          <a:p>
            <a:pPr algn="just">
              <a:spcBef>
                <a:spcPts val="600"/>
              </a:spcBef>
              <a:spcAft>
                <a:spcPts val="1200"/>
              </a:spcAft>
            </a:pPr>
            <a:r>
              <a:rPr lang="en-US" sz="2400" dirty="0"/>
              <a:t>Identificar los desafíos comúnmente enfrentados con respecto a la cooperación directa con proveedores de servicios multinacionales </a:t>
            </a:r>
          </a:p>
        </p:txBody>
      </p:sp>
      <p:sp>
        <p:nvSpPr>
          <p:cNvPr id="4" name="Title 1"/>
          <p:cNvSpPr>
            <a:spLocks noGrp="1"/>
          </p:cNvSpPr>
          <p:nvPr>
            <p:ph type="title"/>
          </p:nvPr>
        </p:nvSpPr>
        <p:spPr>
          <a:xfrm>
            <a:off x="457200" y="146050"/>
            <a:ext cx="8229600" cy="773266"/>
          </a:xfrm>
        </p:spPr>
        <p:txBody>
          <a:bodyPr/>
          <a:lstStyle/>
          <a:p>
            <a:r>
              <a:rPr lang="en-US" b="1" dirty="0"/>
              <a:t>Objetivos de la sesión</a:t>
            </a:r>
            <a:endParaRPr lang="es-E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106</a:t>
            </a:fld>
            <a:endParaRPr lang="es-ES" dirty="0"/>
          </a:p>
        </p:txBody>
      </p:sp>
    </p:spTree>
    <p:extLst>
      <p:ext uri="{BB962C8B-B14F-4D97-AF65-F5344CB8AC3E}">
        <p14:creationId xmlns:p14="http://schemas.microsoft.com/office/powerpoint/2010/main" val="1487968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Imagen de signo de interrogación">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a:t>Preguntas</a:t>
            </a:r>
            <a:endParaRPr lang="es-E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107</a:t>
            </a:fld>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937" y="3620022"/>
            <a:ext cx="8235863" cy="2780778"/>
          </a:xfrm>
        </p:spPr>
        <p:txBody>
          <a:bodyPr>
            <a:normAutofit fontScale="70000" lnSpcReduction="20000"/>
          </a:bodyPr>
          <a:lstStyle/>
          <a:p>
            <a:pPr algn="just">
              <a:lnSpc>
                <a:spcPct val="120000"/>
              </a:lnSpc>
            </a:pPr>
            <a:r>
              <a:rPr lang="en-US" b="1" u="sng" dirty="0"/>
              <a:t>La mayoría de las veces busca información</a:t>
            </a:r>
            <a:r>
              <a:rPr dirty="0"/>
              <a:t> en investigaciones criminales</a:t>
            </a:r>
          </a:p>
          <a:p>
            <a:pPr algn="just">
              <a:lnSpc>
                <a:spcPct val="120000"/>
              </a:lnSpc>
            </a:pPr>
            <a:r>
              <a:rPr lang="en-US" b="1" u="sng" dirty="0"/>
              <a:t>Menos sensible a la privacidad</a:t>
            </a:r>
            <a:r>
              <a:rPr dirty="0"/>
              <a:t> que los datos de tráfico y los datos de contenido</a:t>
            </a:r>
          </a:p>
          <a:p>
            <a:pPr algn="just">
              <a:lnSpc>
                <a:spcPct val="120000"/>
              </a:lnSpc>
            </a:pPr>
            <a:r>
              <a:rPr dirty="0"/>
              <a:t>Usualmente </a:t>
            </a:r>
            <a:r>
              <a:rPr lang="en-US" b="1" u="sng" dirty="0"/>
              <a:t>lo tienen los proveedores de servicios del sector privado</a:t>
            </a:r>
            <a:r>
              <a:rPr dirty="0"/>
              <a:t>, obtenido a través de órdenes de presentación</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11</a:t>
            </a:fld>
            <a:endParaRPr lang="es-ES" dirty="0"/>
          </a:p>
        </p:txBody>
      </p:sp>
      <p:pic>
        <p:nvPicPr>
          <p:cNvPr id="5" name="Picture 2" descr="https://visp.net/wp-content/uploads/2012/03/account-mana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7433" y="1435279"/>
            <a:ext cx="2962765" cy="203051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453026" y="1466206"/>
            <a:ext cx="5346526" cy="235423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20000"/>
              </a:lnSpc>
            </a:pPr>
            <a:r>
              <a:rPr lang="en-US" b="1" u="sng" dirty="0"/>
              <a:t>Información</a:t>
            </a:r>
            <a:r>
              <a:rPr dirty="0"/>
              <a:t> en forma de datos informáticos/cualquier otra forma mantenida por un proveedor de servicios relacionado con los </a:t>
            </a:r>
            <a:r>
              <a:rPr lang="en-US" b="1" u="sng" dirty="0"/>
              <a:t>suscriptores de sus servicios</a:t>
            </a:r>
            <a:r>
              <a:rPr dirty="0"/>
              <a:t> (que no sean datos de contenido y datos de tráfico)</a:t>
            </a:r>
          </a:p>
        </p:txBody>
      </p:sp>
      <p:sp>
        <p:nvSpPr>
          <p:cNvPr id="7" name="Title 6"/>
          <p:cNvSpPr>
            <a:spLocks noGrp="1"/>
          </p:cNvSpPr>
          <p:nvPr>
            <p:ph type="title"/>
          </p:nvPr>
        </p:nvSpPr>
        <p:spPr/>
        <p:txBody>
          <a:bodyPr/>
          <a:lstStyle/>
          <a:p>
            <a:r>
              <a:rPr lang="en-US" b="1" dirty="0"/>
              <a:t>Información del suscriptor</a:t>
            </a:r>
            <a:endParaRPr lang="es-ES" b="1" dirty="0"/>
          </a:p>
        </p:txBody>
      </p:sp>
    </p:spTree>
    <p:extLst>
      <p:ext uri="{BB962C8B-B14F-4D97-AF65-F5344CB8AC3E}">
        <p14:creationId xmlns:p14="http://schemas.microsoft.com/office/powerpoint/2010/main" val="1147871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573" y="1417638"/>
            <a:ext cx="8555276" cy="2433900"/>
          </a:xfrm>
        </p:spPr>
        <p:txBody>
          <a:bodyPr>
            <a:normAutofit fontScale="70000" lnSpcReduction="20000"/>
          </a:bodyPr>
          <a:lstStyle/>
          <a:p>
            <a:pPr algn="just">
              <a:lnSpc>
                <a:spcPct val="120000"/>
              </a:lnSpc>
            </a:pPr>
            <a:r>
              <a:rPr dirty="0"/>
              <a:t>Datos informáticos </a:t>
            </a:r>
            <a:r>
              <a:rPr lang="en-US" b="1" u="sng" dirty="0"/>
              <a:t>relacionados con la comunicación</a:t>
            </a:r>
            <a:r>
              <a:rPr dirty="0"/>
              <a:t> mediante un equipo </a:t>
            </a:r>
            <a:r>
              <a:rPr lang="en-US" b="1" u="sng" dirty="0"/>
              <a:t>generada por un equipo que formaba parte de la cadena de comunicación</a:t>
            </a:r>
          </a:p>
          <a:p>
            <a:pPr algn="just">
              <a:lnSpc>
                <a:spcPct val="120000"/>
              </a:lnSpc>
            </a:pPr>
            <a:r>
              <a:rPr dirty="0"/>
              <a:t>Indica el </a:t>
            </a:r>
            <a:r>
              <a:rPr lang="en-US" b="1" u="sng" dirty="0"/>
              <a:t>origen</a:t>
            </a:r>
            <a:r>
              <a:rPr dirty="0"/>
              <a:t>, el </a:t>
            </a:r>
            <a:r>
              <a:rPr lang="en-US" b="1" u="sng" dirty="0"/>
              <a:t>destino</a:t>
            </a:r>
            <a:r>
              <a:rPr dirty="0"/>
              <a:t>, la </a:t>
            </a:r>
            <a:r>
              <a:rPr lang="en-US" b="1" u="sng" dirty="0"/>
              <a:t>ruta</a:t>
            </a:r>
            <a:r>
              <a:rPr dirty="0"/>
              <a:t>, la </a:t>
            </a:r>
            <a:r>
              <a:rPr lang="en-US" b="1" u="sng" dirty="0"/>
              <a:t>hora</a:t>
            </a:r>
            <a:r>
              <a:rPr dirty="0"/>
              <a:t>, la </a:t>
            </a:r>
            <a:r>
              <a:rPr lang="en-US" b="1" u="sng" dirty="0"/>
              <a:t>fecha</a:t>
            </a:r>
            <a:r>
              <a:rPr dirty="0"/>
              <a:t>, el </a:t>
            </a:r>
            <a:r>
              <a:rPr lang="en-US" b="1" u="sng" dirty="0"/>
              <a:t>tamaño</a:t>
            </a:r>
            <a:r>
              <a:rPr dirty="0"/>
              <a:t>, la </a:t>
            </a:r>
            <a:r>
              <a:rPr lang="en-US" b="1" u="sng" dirty="0"/>
              <a:t>duración</a:t>
            </a:r>
            <a:r>
              <a:rPr dirty="0"/>
              <a:t> o el </a:t>
            </a:r>
            <a:r>
              <a:rPr lang="en-US" b="1" u="sng" dirty="0"/>
              <a:t>tipo de servicio subyacente de la comunicación</a:t>
            </a:r>
            <a:r>
              <a:rPr dirty="0"/>
              <a:t>.</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12</a:t>
            </a:fld>
            <a:endParaRPr lang="es-ES" dirty="0"/>
          </a:p>
        </p:txBody>
      </p:sp>
      <p:pic>
        <p:nvPicPr>
          <p:cNvPr id="5" name="Picture 2" descr="http://research.dyn.com/wp-content/uploads/2013/11/jim_blog_nov_2013_path1_wired-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3390" y="3851536"/>
            <a:ext cx="4468764" cy="25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title"/>
          </p:nvPr>
        </p:nvSpPr>
        <p:spPr/>
        <p:txBody>
          <a:bodyPr/>
          <a:lstStyle/>
          <a:p>
            <a:r>
              <a:rPr lang="en-US" b="1" dirty="0"/>
              <a:t>Datos de tráfico</a:t>
            </a:r>
            <a:endParaRPr lang="es-ES" b="1" dirty="0"/>
          </a:p>
        </p:txBody>
      </p:sp>
    </p:spTree>
    <p:extLst>
      <p:ext uri="{BB962C8B-B14F-4D97-AF65-F5344CB8AC3E}">
        <p14:creationId xmlns:p14="http://schemas.microsoft.com/office/powerpoint/2010/main" val="3676607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15234"/>
            <a:ext cx="8229600" cy="5090910"/>
          </a:xfrm>
        </p:spPr>
        <p:txBody>
          <a:bodyPr>
            <a:normAutofit fontScale="92500"/>
          </a:bodyPr>
          <a:lstStyle/>
          <a:p>
            <a:pPr marL="342900" lvl="1" indent="-342900" algn="just">
              <a:lnSpc>
                <a:spcPct val="110000"/>
              </a:lnSpc>
              <a:buFont typeface="Arial"/>
              <a:buChar char="•"/>
            </a:pPr>
            <a:r>
              <a:rPr lang="en-US" sz="3000" b="1" u="sng" dirty="0"/>
              <a:t>Contenido de comunicación</a:t>
            </a:r>
            <a:r>
              <a:rPr dirty="0"/>
              <a:t> de la comunicación, es decir, el significado o significado de la comunicación, o el </a:t>
            </a:r>
            <a:r>
              <a:rPr lang="en-US" sz="3000" b="1" u="sng" dirty="0"/>
              <a:t>mensaje o información transmitida</a:t>
            </a:r>
            <a:r>
              <a:rPr dirty="0"/>
              <a:t> por la comunicación (que no sean datos de tráfico)</a:t>
            </a:r>
          </a:p>
          <a:p>
            <a:pPr marL="342900" lvl="1" indent="-342900" algn="just">
              <a:lnSpc>
                <a:spcPct val="110000"/>
              </a:lnSpc>
              <a:buFont typeface="Arial"/>
              <a:buChar char="•"/>
            </a:pPr>
            <a:r>
              <a:rPr dirty="0"/>
              <a:t>Incluye </a:t>
            </a:r>
            <a:r>
              <a:rPr lang="en-US" sz="3000" b="1" u="sng" dirty="0"/>
              <a:t>contenido almacenado</a:t>
            </a:r>
            <a:r>
              <a:rPr dirty="0"/>
              <a:t> y </a:t>
            </a:r>
            <a:r>
              <a:rPr lang="en-US" sz="3000" b="1" u="sng" dirty="0"/>
              <a:t>contenido futuro</a:t>
            </a:r>
            <a:endParaRPr lang="es-ES" sz="3000" b="1" u="sng" dirty="0"/>
          </a:p>
          <a:p>
            <a:pPr marL="342900" lvl="1" indent="-342900" algn="just">
              <a:lnSpc>
                <a:spcPct val="110000"/>
              </a:lnSpc>
              <a:buFont typeface="Arial"/>
              <a:buChar char="•"/>
            </a:pPr>
            <a:r>
              <a:rPr lang="en-US" sz="3000" dirty="0"/>
              <a:t>Por ejemplo, </a:t>
            </a:r>
            <a:endParaRPr lang="es-ES" sz="3000" dirty="0"/>
          </a:p>
          <a:p>
            <a:pPr marL="742950" lvl="2" indent="-342900" algn="just">
              <a:lnSpc>
                <a:spcPct val="110000"/>
              </a:lnSpc>
            </a:pPr>
            <a:r>
              <a:rPr b="1" dirty="0"/>
              <a:t>correos electrónicos</a:t>
            </a:r>
            <a:r>
              <a:rPr dirty="0"/>
              <a:t>,</a:t>
            </a:r>
            <a:r>
              <a:rPr lang="en-US" sz="2600" dirty="0"/>
              <a:t> </a:t>
            </a:r>
            <a:endParaRPr lang="es-ES" sz="2600" dirty="0"/>
          </a:p>
          <a:p>
            <a:pPr marL="742950" lvl="2" indent="-342900" algn="just">
              <a:lnSpc>
                <a:spcPct val="110000"/>
              </a:lnSpc>
            </a:pPr>
            <a:r>
              <a:rPr b="1" dirty="0"/>
              <a:t>imágenes</a:t>
            </a:r>
            <a:r>
              <a:rPr dirty="0"/>
              <a:t>,</a:t>
            </a:r>
            <a:r>
              <a:rPr lang="en-US" sz="2600" dirty="0"/>
              <a:t> </a:t>
            </a:r>
            <a:endParaRPr lang="es-ES" sz="2600" dirty="0"/>
          </a:p>
          <a:p>
            <a:pPr marL="742950" lvl="2" indent="-342900" algn="just">
              <a:lnSpc>
                <a:spcPct val="110000"/>
              </a:lnSpc>
            </a:pPr>
            <a:r>
              <a:rPr b="1" dirty="0"/>
              <a:t>películas</a:t>
            </a:r>
            <a:r>
              <a:rPr dirty="0"/>
              <a:t>,</a:t>
            </a:r>
            <a:r>
              <a:rPr lang="en-US" sz="2600" dirty="0"/>
              <a:t> </a:t>
            </a:r>
            <a:endParaRPr lang="es-ES" sz="2600" dirty="0"/>
          </a:p>
          <a:p>
            <a:pPr marL="742950" lvl="2" indent="-342900" algn="just">
              <a:lnSpc>
                <a:spcPct val="110000"/>
              </a:lnSpc>
            </a:pPr>
            <a:r>
              <a:rPr b="1" dirty="0"/>
              <a:t>música</a:t>
            </a:r>
            <a:r>
              <a:rPr dirty="0"/>
              <a:t>, etc.</a:t>
            </a:r>
            <a:endParaRPr lang="es-ES" sz="26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13</a:t>
            </a:fld>
            <a:endParaRPr lang="es-ES"/>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dirty="0"/>
              <a:t>!</a:t>
            </a:r>
            <a:fld id="{CBD56858-EB0B-D04D-B23C-7A827FD60C9F}" type="slidenum">
              <a:rPr lang="en-US" smtClean="0"/>
              <a:pPr/>
              <a:t>13</a:t>
            </a:fld>
            <a:endParaRPr lang="es-ES" dirty="0"/>
          </a:p>
        </p:txBody>
      </p:sp>
      <p:pic>
        <p:nvPicPr>
          <p:cNvPr id="6" name="Picture 10" descr="Resultado de la imagen para c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072224" y="4198200"/>
            <a:ext cx="2190652" cy="220794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p:txBody>
          <a:bodyPr/>
          <a:lstStyle/>
          <a:p>
            <a:r>
              <a:rPr lang="en-US" b="1" dirty="0"/>
              <a:t>Datos de contenido</a:t>
            </a:r>
            <a:endParaRPr lang="es-ES" b="1" dirty="0"/>
          </a:p>
        </p:txBody>
      </p:sp>
    </p:spTree>
    <p:extLst>
      <p:ext uri="{BB962C8B-B14F-4D97-AF65-F5344CB8AC3E}">
        <p14:creationId xmlns:p14="http://schemas.microsoft.com/office/powerpoint/2010/main" val="16285290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3106"/>
            <a:ext cx="8229600" cy="2628270"/>
          </a:xfrm>
        </p:spPr>
        <p:txBody>
          <a:bodyPr>
            <a:normAutofit fontScale="70000" lnSpcReduction="20000"/>
          </a:bodyPr>
          <a:lstStyle/>
          <a:p>
            <a:pPr algn="just">
              <a:lnSpc>
                <a:spcPct val="120000"/>
              </a:lnSpc>
            </a:pPr>
            <a:r>
              <a:rPr dirty="0"/>
              <a:t>Los datos informáticos son menos </a:t>
            </a:r>
            <a:r>
              <a:rPr lang="en-US" b="1" u="sng" dirty="0"/>
              <a:t>mantenidos en un dispositivo específico</a:t>
            </a:r>
            <a:r>
              <a:rPr dirty="0"/>
              <a:t> o en </a:t>
            </a:r>
            <a:r>
              <a:rPr lang="en-US" b="1" u="sng" dirty="0"/>
              <a:t>redes cerradas</a:t>
            </a:r>
            <a:r>
              <a:rPr dirty="0"/>
              <a:t>, pero se </a:t>
            </a:r>
            <a:r>
              <a:rPr lang="en-US" b="1" u="sng" dirty="0"/>
              <a:t>distribuyen a través de diferentes servicios</a:t>
            </a:r>
            <a:r>
              <a:rPr dirty="0"/>
              <a:t>, </a:t>
            </a:r>
            <a:r>
              <a:rPr lang="en-US" b="1" u="sng" dirty="0"/>
              <a:t>proveedores</a:t>
            </a:r>
            <a:r>
              <a:rPr dirty="0"/>
              <a:t>, </a:t>
            </a:r>
            <a:r>
              <a:rPr lang="en-US" b="1" u="sng" dirty="0"/>
              <a:t>ubicaciones </a:t>
            </a:r>
            <a:r>
              <a:rPr dirty="0"/>
              <a:t>y </a:t>
            </a:r>
            <a:r>
              <a:rPr lang="en-US" b="1" u="sng" dirty="0"/>
              <a:t>jurisdicciones</a:t>
            </a:r>
            <a:r>
              <a:rPr dirty="0"/>
              <a:t>.</a:t>
            </a:r>
          </a:p>
          <a:p>
            <a:pPr algn="just">
              <a:lnSpc>
                <a:spcPct val="120000"/>
              </a:lnSpc>
            </a:pPr>
            <a:endParaRPr lang="es-ES" dirty="0"/>
          </a:p>
          <a:p>
            <a:pPr algn="just">
              <a:lnSpc>
                <a:spcPct val="120000"/>
              </a:lnSpc>
            </a:pPr>
            <a:r>
              <a:rPr dirty="0"/>
              <a:t>A diferencia de los dispositivos de almacenamiento de datos informáticos, los datos de la nube no se encuentran simplemente en un dispositivo</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14</a:t>
            </a:fld>
            <a:endParaRPr lang="es-ES" dirty="0"/>
          </a:p>
        </p:txBody>
      </p:sp>
      <p:pic>
        <p:nvPicPr>
          <p:cNvPr id="5" name="Picture 14" descr="Resultado de la imagen para almacenamiento en la n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9419" y="4343826"/>
            <a:ext cx="2967561" cy="19624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la imagen para datos en la nub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345" y="4321480"/>
            <a:ext cx="2967561" cy="222280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p:txBody>
          <a:bodyPr/>
          <a:lstStyle/>
          <a:p>
            <a:r>
              <a:rPr lang="en-US" b="1" dirty="0"/>
              <a:t>Datos de la nube</a:t>
            </a:r>
            <a:endParaRPr lang="es-ES" b="1" dirty="0"/>
          </a:p>
        </p:txBody>
      </p:sp>
    </p:spTree>
    <p:extLst>
      <p:ext uri="{BB962C8B-B14F-4D97-AF65-F5344CB8AC3E}">
        <p14:creationId xmlns:p14="http://schemas.microsoft.com/office/powerpoint/2010/main" val="1678299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42576"/>
            <a:ext cx="8229600" cy="3683588"/>
          </a:xfrm>
        </p:spPr>
        <p:txBody>
          <a:bodyPr>
            <a:normAutofit/>
          </a:bodyPr>
          <a:lstStyle/>
          <a:p>
            <a:pPr algn="just"/>
            <a:r>
              <a:rPr dirty="0"/>
              <a:t>Explorar soluciones para el acceso de la justicia penal a la prueba almacenada en servidores en la nube y en jurisdicciones extranjeras, incluso a través de asistencia legal mutua</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15</a:t>
            </a:fld>
            <a:endParaRPr lang="es-ES"/>
          </a:p>
        </p:txBody>
      </p:sp>
      <p:sp>
        <p:nvSpPr>
          <p:cNvPr id="5" name="Title 4"/>
          <p:cNvSpPr>
            <a:spLocks noGrp="1"/>
          </p:cNvSpPr>
          <p:nvPr>
            <p:ph type="title"/>
          </p:nvPr>
        </p:nvSpPr>
        <p:spPr/>
        <p:txBody>
          <a:bodyPr/>
          <a:lstStyle/>
          <a:p>
            <a:r>
              <a:rPr lang="en-US" b="1" dirty="0"/>
              <a:t>Cloud Evidence Group (CEG) del Consejo de Europa</a:t>
            </a:r>
            <a:endParaRPr lang="es-ES" b="1" dirty="0"/>
          </a:p>
        </p:txBody>
      </p:sp>
    </p:spTree>
    <p:extLst>
      <p:ext uri="{BB962C8B-B14F-4D97-AF65-F5344CB8AC3E}">
        <p14:creationId xmlns:p14="http://schemas.microsoft.com/office/powerpoint/2010/main" val="2108150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92054"/>
            <a:ext cx="8229600" cy="4158641"/>
          </a:xfrm>
        </p:spPr>
        <p:txBody>
          <a:bodyPr>
            <a:normAutofit fontScale="70000" lnSpcReduction="20000"/>
          </a:bodyPr>
          <a:lstStyle/>
          <a:p>
            <a:pPr algn="just">
              <a:lnSpc>
                <a:spcPct val="110000"/>
              </a:lnSpc>
              <a:spcBef>
                <a:spcPts val="600"/>
              </a:spcBef>
              <a:spcAft>
                <a:spcPts val="1200"/>
              </a:spcAft>
            </a:pPr>
            <a:r>
              <a:rPr dirty="0"/>
              <a:t>Incertidumbre con respecto a la(s) </a:t>
            </a:r>
            <a:r>
              <a:rPr lang="en-US" b="1" u="sng" dirty="0"/>
              <a:t>jurisdicción(es)</a:t>
            </a:r>
            <a:r>
              <a:rPr dirty="0"/>
              <a:t> </a:t>
            </a:r>
            <a:r>
              <a:rPr lang="en-US" b="1" u="sng" dirty="0"/>
              <a:t>en las que se almacenan las pruebas electrónicas</a:t>
            </a:r>
            <a:r>
              <a:rPr dirty="0"/>
              <a:t> y qué régimen(s) legal(es) se aplicarán</a:t>
            </a:r>
          </a:p>
          <a:p>
            <a:pPr algn="just">
              <a:lnSpc>
                <a:spcPct val="110000"/>
              </a:lnSpc>
              <a:spcBef>
                <a:spcPts val="600"/>
              </a:spcBef>
              <a:spcAft>
                <a:spcPts val="1200"/>
              </a:spcAft>
            </a:pPr>
            <a:r>
              <a:rPr dirty="0"/>
              <a:t>No está claro </a:t>
            </a:r>
            <a:r>
              <a:rPr lang="en-US" b="1" u="sng" dirty="0"/>
              <a:t>qué reglas de acceso se aplicarán</a:t>
            </a:r>
            <a:r>
              <a:rPr dirty="0"/>
              <a:t> (por ejemplo, si la ubicación de la sede o subsidiaria del proveedor del servicio, la ubicación del suscriptor sospechoso o la ubicación donde se suscribieron los servicios se considerarán)</a:t>
            </a:r>
          </a:p>
          <a:p>
            <a:pPr algn="just">
              <a:lnSpc>
                <a:spcPct val="110000"/>
              </a:lnSpc>
              <a:spcBef>
                <a:spcPts val="600"/>
              </a:spcBef>
              <a:spcAft>
                <a:spcPts val="1200"/>
              </a:spcAft>
            </a:pPr>
            <a:r>
              <a:rPr dirty="0"/>
              <a:t>Los proveedores de servicios pueden estar bajo </a:t>
            </a:r>
            <a:r>
              <a:rPr lang="en-US" b="1" u="sng" dirty="0"/>
              <a:t>diferentes niveles de jurisdicción por diversos aspectos legales</a:t>
            </a:r>
            <a:r>
              <a:rPr dirty="0"/>
              <a:t> relacionados con sus servicios (por ejemplo, propiedad intelectual, impuestos, protección de datos, etc.).</a:t>
            </a:r>
            <a:endParaRPr lang="es-E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16</a:t>
            </a:fld>
            <a:endParaRPr lang="es-ES"/>
          </a:p>
        </p:txBody>
      </p:sp>
      <p:sp>
        <p:nvSpPr>
          <p:cNvPr id="5" name="Title 4"/>
          <p:cNvSpPr>
            <a:spLocks noGrp="1"/>
          </p:cNvSpPr>
          <p:nvPr>
            <p:ph type="title"/>
          </p:nvPr>
        </p:nvSpPr>
        <p:spPr/>
        <p:txBody>
          <a:bodyPr/>
          <a:lstStyle/>
          <a:p>
            <a:r>
              <a:rPr lang="en-US" b="1" dirty="0"/>
              <a:t>Los desafíos de la prueba en la nube</a:t>
            </a:r>
            <a:endParaRPr lang="es-ES" b="1" dirty="0"/>
          </a:p>
        </p:txBody>
      </p:sp>
    </p:spTree>
    <p:extLst>
      <p:ext uri="{BB962C8B-B14F-4D97-AF65-F5344CB8AC3E}">
        <p14:creationId xmlns:p14="http://schemas.microsoft.com/office/powerpoint/2010/main" val="3011010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Imagen de signo de interrogación">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a:t>Preguntas</a:t>
            </a:r>
            <a:endParaRPr lang="es-E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17</a:t>
            </a:fld>
            <a:endParaRPr lang="es-ES"/>
          </a:p>
        </p:txBody>
      </p:sp>
    </p:spTree>
    <p:extLst>
      <p:ext uri="{BB962C8B-B14F-4D97-AF65-F5344CB8AC3E}">
        <p14:creationId xmlns:p14="http://schemas.microsoft.com/office/powerpoint/2010/main" val="286480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9994"/>
            <a:ext cx="8229600" cy="1735231"/>
          </a:xfrm>
        </p:spPr>
        <p:txBody>
          <a:bodyPr/>
          <a:lstStyle/>
          <a:p>
            <a:r>
              <a:rPr lang="en-GB" b="1" dirty="0"/>
              <a:t>Parte dos</a:t>
            </a:r>
            <a:br/>
            <a:r>
              <a:rPr lang="en-GB" b="1" dirty="0"/>
              <a:t>Acceso a los datos en poder de los proveedores de servicios nacionales</a:t>
            </a:r>
            <a:br/>
            <a:endParaRPr lang="es-E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18</a:t>
            </a:fld>
            <a:endParaRPr lang="es-ES"/>
          </a:p>
        </p:txBody>
      </p:sp>
    </p:spTree>
    <p:extLst>
      <p:ext uri="{BB962C8B-B14F-4D97-AF65-F5344CB8AC3E}">
        <p14:creationId xmlns:p14="http://schemas.microsoft.com/office/powerpoint/2010/main" val="531552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Niveles de cooperación</a:t>
            </a:r>
            <a:endParaRPr lang="es-ES"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42115907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19</a:t>
            </a:fld>
            <a:endParaRPr lang="es-ES"/>
          </a:p>
        </p:txBody>
      </p:sp>
    </p:spTree>
    <p:extLst>
      <p:ext uri="{BB962C8B-B14F-4D97-AF65-F5344CB8AC3E}">
        <p14:creationId xmlns:p14="http://schemas.microsoft.com/office/powerpoint/2010/main" val="2782937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r>
              <a:rPr lang="en-US" sz="3400" b="1" dirty="0"/>
              <a:t>Agenda</a:t>
            </a:r>
            <a:endParaRPr lang="es-ES" sz="3400" b="1" dirty="0"/>
          </a:p>
        </p:txBody>
      </p:sp>
      <p:sp>
        <p:nvSpPr>
          <p:cNvPr id="3" name="Content Placeholder 2"/>
          <p:cNvSpPr>
            <a:spLocks noGrp="1"/>
          </p:cNvSpPr>
          <p:nvPr>
            <p:ph idx="1"/>
          </p:nvPr>
        </p:nvSpPr>
        <p:spPr>
          <a:xfrm>
            <a:off x="457200" y="706570"/>
            <a:ext cx="7772400" cy="5860917"/>
          </a:xfrm>
        </p:spPr>
        <p:txBody>
          <a:bodyPr>
            <a:noAutofit/>
          </a:bodyPr>
          <a:lstStyle/>
          <a:p>
            <a:pPr>
              <a:buFont typeface="Arial"/>
              <a:buChar char="•"/>
            </a:pPr>
            <a:r>
              <a:rPr lang="en-US" sz="2000" b="1" dirty="0"/>
              <a:t>Parte uno – Introducción </a:t>
            </a:r>
          </a:p>
          <a:p>
            <a:pPr lvl="1">
              <a:buFont typeface="Arial"/>
              <a:buChar char="•"/>
            </a:pPr>
            <a:r>
              <a:rPr lang="en-US" sz="1800" dirty="0"/>
              <a:t>Definiciones: </a:t>
            </a:r>
          </a:p>
          <a:p>
            <a:pPr lvl="2"/>
            <a:r>
              <a:rPr lang="en-US" sz="1600" dirty="0"/>
              <a:t>Prueba electrónica</a:t>
            </a:r>
          </a:p>
          <a:p>
            <a:pPr lvl="2"/>
            <a:r>
              <a:rPr lang="en-US" sz="1600" dirty="0"/>
              <a:t>Tipos de datos</a:t>
            </a:r>
          </a:p>
          <a:p>
            <a:pPr lvl="2"/>
            <a:r>
              <a:rPr lang="en-US" sz="1600" dirty="0"/>
              <a:t>Proveedor del Servicio</a:t>
            </a:r>
          </a:p>
          <a:p>
            <a:pPr lvl="1"/>
            <a:r>
              <a:rPr lang="en-US" sz="1800" dirty="0"/>
              <a:t>Grupo de prueba en la nube</a:t>
            </a:r>
          </a:p>
          <a:p>
            <a:pPr lvl="2"/>
            <a:r>
              <a:rPr lang="en-US" sz="1600" dirty="0"/>
              <a:t>Objetivos</a:t>
            </a:r>
          </a:p>
          <a:p>
            <a:pPr lvl="2"/>
            <a:r>
              <a:rPr lang="en-US" sz="1600" dirty="0"/>
              <a:t>Problemas con la prueba de la nube</a:t>
            </a:r>
          </a:p>
          <a:p>
            <a:pPr>
              <a:buFont typeface="Arial"/>
              <a:buChar char="•"/>
            </a:pPr>
            <a:r>
              <a:rPr lang="en-US" sz="2000" b="1" dirty="0"/>
              <a:t>Parte dos – </a:t>
            </a:r>
            <a:r>
              <a:rPr lang="en-US" sz="2000" b="1" dirty="0" err="1"/>
              <a:t>Acceso</a:t>
            </a:r>
            <a:r>
              <a:rPr lang="en-US" sz="2000" b="1" dirty="0"/>
              <a:t> a los datos en poder de los proveedores de servicios nacionales</a:t>
            </a:r>
          </a:p>
          <a:p>
            <a:pPr lvl="1"/>
            <a:r>
              <a:rPr lang="en-US" sz="1800" dirty="0"/>
              <a:t>Niveles de cooperación</a:t>
            </a:r>
          </a:p>
          <a:p>
            <a:pPr lvl="2"/>
            <a:r>
              <a:rPr lang="en-US" sz="1600" dirty="0"/>
              <a:t>Cooperación obligatoria</a:t>
            </a:r>
          </a:p>
          <a:p>
            <a:pPr lvl="3">
              <a:buFont typeface="Arial"/>
              <a:buChar char="•"/>
            </a:pPr>
            <a:r>
              <a:rPr lang="en-US" sz="1600" dirty="0"/>
              <a:t>Condiciones y </a:t>
            </a:r>
            <a:r>
              <a:rPr lang="en-US" sz="1600" dirty="0" err="1"/>
              <a:t>salvaguardas</a:t>
            </a:r>
            <a:endParaRPr lang="en-US" sz="1600" dirty="0"/>
          </a:p>
          <a:p>
            <a:pPr lvl="3">
              <a:buFont typeface="Arial"/>
              <a:buChar char="•"/>
            </a:pPr>
            <a:r>
              <a:rPr lang="en-US" sz="1600" dirty="0"/>
              <a:t>Conservación rápida</a:t>
            </a:r>
          </a:p>
          <a:p>
            <a:pPr lvl="3">
              <a:buFont typeface="Arial"/>
              <a:buChar char="•"/>
            </a:pPr>
            <a:r>
              <a:rPr lang="en-US" sz="1600" dirty="0"/>
              <a:t>Revelación parcial</a:t>
            </a:r>
          </a:p>
          <a:p>
            <a:pPr lvl="3">
              <a:buFont typeface="Arial"/>
              <a:buChar char="•"/>
            </a:pPr>
            <a:r>
              <a:rPr lang="en-US" sz="1600" dirty="0"/>
              <a:t>Órdenes de presentación</a:t>
            </a:r>
          </a:p>
          <a:p>
            <a:pPr lvl="3">
              <a:buFont typeface="Arial"/>
              <a:buChar char="•"/>
            </a:pPr>
            <a:r>
              <a:rPr lang="en-US" sz="1600" dirty="0"/>
              <a:t>Recopilación de datos de tráfico en tiempo real</a:t>
            </a:r>
          </a:p>
          <a:p>
            <a:pPr lvl="3">
              <a:buFont typeface="Arial"/>
              <a:buChar char="•"/>
            </a:pPr>
            <a:r>
              <a:rPr lang="en-US" sz="1600" dirty="0"/>
              <a:t>Interceptación de datos de contenido</a:t>
            </a:r>
          </a:p>
          <a:p>
            <a:pPr lvl="2"/>
            <a:r>
              <a:rPr lang="en-US" sz="1600" dirty="0"/>
              <a:t>Cooperación voluntaria</a:t>
            </a:r>
          </a:p>
        </p:txBody>
      </p:sp>
      <p:sp>
        <p:nvSpPr>
          <p:cNvPr id="4" name="Slide Number Placeholder 3"/>
          <p:cNvSpPr>
            <a:spLocks noGrp="1"/>
          </p:cNvSpPr>
          <p:nvPr>
            <p:ph type="sldNum" sz="quarter" idx="12"/>
          </p:nvPr>
        </p:nvSpPr>
        <p:spPr/>
        <p:txBody>
          <a:bodyPr/>
          <a:lstStyle/>
          <a:p>
            <a:fld id="{CBD56858-EB0B-D04D-B23C-7A827FD60C9F}" type="slidenum">
              <a:rPr lang="en-US" smtClean="0"/>
              <a:pPr/>
              <a:t>2</a:t>
            </a:fld>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4062"/>
          </a:xfrm>
        </p:spPr>
        <p:txBody>
          <a:bodyPr/>
          <a:lstStyle/>
          <a:p>
            <a:r>
              <a:rPr lang="en-US" sz="3400" b="1" dirty="0"/>
              <a:t>Cooperación obligatoria</a:t>
            </a:r>
            <a:endParaRPr lang="es-ES" sz="3400" b="1" dirty="0"/>
          </a:p>
        </p:txBody>
      </p:sp>
      <p:sp>
        <p:nvSpPr>
          <p:cNvPr id="3" name="Content Placeholder 2"/>
          <p:cNvSpPr>
            <a:spLocks noGrp="1"/>
          </p:cNvSpPr>
          <p:nvPr>
            <p:ph idx="1"/>
          </p:nvPr>
        </p:nvSpPr>
        <p:spPr>
          <a:xfrm>
            <a:off x="457200" y="1440493"/>
            <a:ext cx="8229600" cy="4685670"/>
          </a:xfrm>
        </p:spPr>
        <p:txBody>
          <a:bodyPr>
            <a:normAutofit lnSpcReduction="10000"/>
          </a:bodyPr>
          <a:lstStyle/>
          <a:p>
            <a:pPr algn="just"/>
            <a:r>
              <a:rPr lang="en-US" b="1" u="sng" dirty="0"/>
              <a:t>Obligado a través del ejercicio de poderes procesales de aplicación</a:t>
            </a:r>
            <a:r>
              <a:rPr dirty="0"/>
              <a:t> de la ley y/o del poder judicial</a:t>
            </a:r>
          </a:p>
          <a:p>
            <a:pPr lvl="1" algn="just"/>
            <a:r>
              <a:rPr dirty="0"/>
              <a:t>Conservación rápida de los datos almacenados</a:t>
            </a:r>
          </a:p>
          <a:p>
            <a:pPr lvl="1" algn="just"/>
            <a:r>
              <a:rPr dirty="0"/>
              <a:t>Conservación rápida y divulgación parcial de datos de tráfico</a:t>
            </a:r>
          </a:p>
          <a:p>
            <a:pPr lvl="1" algn="just"/>
            <a:r>
              <a:rPr dirty="0"/>
              <a:t>Registro y confiscación</a:t>
            </a:r>
          </a:p>
          <a:p>
            <a:pPr lvl="1" algn="just"/>
            <a:r>
              <a:rPr dirty="0"/>
              <a:t>Órdenes de presentación</a:t>
            </a:r>
          </a:p>
          <a:p>
            <a:pPr lvl="1" algn="just"/>
            <a:r>
              <a:rPr dirty="0"/>
              <a:t>Recopilación de datos de tráfico en tiempo real</a:t>
            </a:r>
          </a:p>
          <a:p>
            <a:pPr lvl="1" algn="just"/>
            <a:r>
              <a:rPr dirty="0"/>
              <a:t>Interceptación de datos de contenido</a:t>
            </a:r>
            <a:endParaRPr lang="es-E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20</a:t>
            </a:fld>
            <a:endParaRPr lang="es-ES"/>
          </a:p>
        </p:txBody>
      </p:sp>
    </p:spTree>
    <p:extLst>
      <p:ext uri="{BB962C8B-B14F-4D97-AF65-F5344CB8AC3E}">
        <p14:creationId xmlns:p14="http://schemas.microsoft.com/office/powerpoint/2010/main" val="3500339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8364"/>
            <a:ext cx="8597900" cy="1105468"/>
          </a:xfrm>
        </p:spPr>
        <p:txBody>
          <a:bodyPr/>
          <a:lstStyle/>
          <a:p>
            <a:r>
              <a:rPr lang="en-US" sz="3400" b="1" dirty="0"/>
              <a:t>Conservación rápida de los datos informáticos almacenados</a:t>
            </a:r>
            <a:endParaRPr lang="es-ES" sz="3400" b="1" dirty="0"/>
          </a:p>
        </p:txBody>
      </p:sp>
      <p:sp>
        <p:nvSpPr>
          <p:cNvPr id="3" name="Content Placeholder 2"/>
          <p:cNvSpPr>
            <a:spLocks noGrp="1"/>
          </p:cNvSpPr>
          <p:nvPr>
            <p:ph idx="1"/>
          </p:nvPr>
        </p:nvSpPr>
        <p:spPr>
          <a:xfrm>
            <a:off x="457200" y="1803747"/>
            <a:ext cx="8394700" cy="4552603"/>
          </a:xfrm>
        </p:spPr>
        <p:txBody>
          <a:bodyPr>
            <a:normAutofit/>
          </a:bodyPr>
          <a:lstStyle/>
          <a:p>
            <a:pPr marL="0" indent="0" algn="just">
              <a:buNone/>
            </a:pPr>
            <a:r>
              <a:rPr dirty="0"/>
              <a:t>[</a:t>
            </a:r>
            <a:r>
              <a:rPr lang="es-ES" dirty="0"/>
              <a:t>El formador debe introducir</a:t>
            </a:r>
            <a:r>
              <a:rPr dirty="0"/>
              <a:t> la disposición correspondiente en el derecho interno]</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21</a:t>
            </a:fld>
            <a:endParaRPr lang="es-ES" dirty="0"/>
          </a:p>
        </p:txBody>
      </p:sp>
    </p:spTree>
    <p:extLst>
      <p:ext uri="{BB962C8B-B14F-4D97-AF65-F5344CB8AC3E}">
        <p14:creationId xmlns:p14="http://schemas.microsoft.com/office/powerpoint/2010/main" val="1878861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053910"/>
          </a:xfrm>
        </p:spPr>
        <p:txBody>
          <a:bodyPr/>
          <a:lstStyle/>
          <a:p>
            <a:r>
              <a:rPr lang="en-US" sz="3400" b="1" dirty="0"/>
              <a:t>Ordenar a los proveedores de servicios conservar los datos</a:t>
            </a:r>
            <a:endParaRPr lang="es-ES" sz="3400" b="1" dirty="0"/>
          </a:p>
        </p:txBody>
      </p:sp>
      <p:sp>
        <p:nvSpPr>
          <p:cNvPr id="3" name="Content Placeholder 2"/>
          <p:cNvSpPr>
            <a:spLocks noGrp="1"/>
          </p:cNvSpPr>
          <p:nvPr>
            <p:ph idx="1"/>
          </p:nvPr>
        </p:nvSpPr>
        <p:spPr>
          <a:xfrm>
            <a:off x="457200" y="1628383"/>
            <a:ext cx="8394700" cy="4910203"/>
          </a:xfrm>
        </p:spPr>
        <p:txBody>
          <a:bodyPr>
            <a:normAutofit/>
          </a:bodyPr>
          <a:lstStyle/>
          <a:p>
            <a:pPr algn="just"/>
            <a:r>
              <a:rPr lang="en-US" sz="2800" dirty="0"/>
              <a:t>Facultad </a:t>
            </a:r>
            <a:r>
              <a:rPr lang="en-US" sz="2800" b="1" u="sng" dirty="0"/>
              <a:t>limitada a la conservación</a:t>
            </a:r>
            <a:r>
              <a:rPr lang="en-US" sz="2800" dirty="0"/>
              <a:t> (y no retención) de los datos almacenados</a:t>
            </a:r>
          </a:p>
          <a:p>
            <a:pPr algn="just"/>
            <a:endParaRPr lang="es-ES" sz="2800" dirty="0"/>
          </a:p>
          <a:p>
            <a:pPr algn="just"/>
            <a:r>
              <a:rPr lang="en-US" sz="2800" dirty="0"/>
              <a:t>Facultad para ser ejercido con respecto a la </a:t>
            </a:r>
            <a:r>
              <a:rPr lang="en-US" sz="2800" b="1" u="sng" dirty="0"/>
              <a:t>investigación/procedimiento penal específico</a:t>
            </a:r>
          </a:p>
          <a:p>
            <a:pPr algn="just"/>
            <a:endParaRPr lang="es-ES" sz="2800" dirty="0"/>
          </a:p>
          <a:p>
            <a:pPr algn="just"/>
            <a:r>
              <a:rPr lang="en-US" sz="2800" dirty="0"/>
              <a:t>Facultad para hacer una </a:t>
            </a:r>
            <a:r>
              <a:rPr lang="en-US" sz="2800" b="1" u="sng" dirty="0"/>
              <a:t>orden</a:t>
            </a:r>
            <a:r>
              <a:rPr lang="en-US" sz="2800" dirty="0"/>
              <a:t> a cualquier persona (incluidos los </a:t>
            </a:r>
            <a:r>
              <a:rPr lang="en-US" sz="2800" b="1" u="sng" dirty="0"/>
              <a:t>proveedores de servicios privados</a:t>
            </a:r>
            <a:r>
              <a:rPr lang="en-US" sz="2800" dirty="0"/>
              <a:t>) para </a:t>
            </a:r>
            <a:r>
              <a:rPr lang="en-US" sz="2800" b="1" u="sng" dirty="0"/>
              <a:t>conservar los datos almacenados</a:t>
            </a:r>
            <a:r>
              <a:rPr lang="en-US" sz="2800" dirty="0"/>
              <a:t> en su </a:t>
            </a:r>
            <a:r>
              <a:rPr lang="en-US" sz="2800" b="1" u="sng" dirty="0"/>
              <a:t>posesión o control</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22</a:t>
            </a:fld>
            <a:endParaRPr lang="es-ES" dirty="0"/>
          </a:p>
        </p:txBody>
      </p:sp>
    </p:spTree>
    <p:extLst>
      <p:ext uri="{BB962C8B-B14F-4D97-AF65-F5344CB8AC3E}">
        <p14:creationId xmlns:p14="http://schemas.microsoft.com/office/powerpoint/2010/main" val="3893301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Ordenar a los proveedores de servicios conservar los datos</a:t>
            </a:r>
            <a:endParaRPr lang="es-ES" sz="3400" b="1" dirty="0"/>
          </a:p>
        </p:txBody>
      </p:sp>
      <p:sp>
        <p:nvSpPr>
          <p:cNvPr id="3" name="Content Placeholder 2"/>
          <p:cNvSpPr>
            <a:spLocks noGrp="1"/>
          </p:cNvSpPr>
          <p:nvPr>
            <p:ph idx="1"/>
          </p:nvPr>
        </p:nvSpPr>
        <p:spPr>
          <a:xfrm>
            <a:off x="375781" y="1480268"/>
            <a:ext cx="8348597" cy="4888216"/>
          </a:xfrm>
        </p:spPr>
        <p:txBody>
          <a:bodyPr>
            <a:normAutofit fontScale="77500" lnSpcReduction="20000"/>
          </a:bodyPr>
          <a:lstStyle/>
          <a:p>
            <a:pPr algn="just">
              <a:spcBef>
                <a:spcPts val="600"/>
              </a:spcBef>
              <a:spcAft>
                <a:spcPts val="1200"/>
              </a:spcAft>
            </a:pPr>
            <a:r>
              <a:rPr dirty="0"/>
              <a:t>Es posible que se requiera la aplicación para indicar </a:t>
            </a:r>
            <a:r>
              <a:rPr lang="en-US" b="1" u="sng" dirty="0"/>
              <a:t>motivos</a:t>
            </a:r>
            <a:r>
              <a:rPr dirty="0"/>
              <a:t> para creer que los datos son </a:t>
            </a:r>
            <a:r>
              <a:rPr lang="en-US" b="1" u="sng" dirty="0"/>
              <a:t>vulnerables a la pérdida o modificación</a:t>
            </a:r>
          </a:p>
          <a:p>
            <a:pPr algn="just">
              <a:spcBef>
                <a:spcPts val="600"/>
              </a:spcBef>
              <a:spcAft>
                <a:spcPts val="1200"/>
              </a:spcAft>
            </a:pPr>
            <a:r>
              <a:rPr dirty="0"/>
              <a:t>La orden debe especificar </a:t>
            </a:r>
            <a:r>
              <a:rPr lang="en-US" b="1" u="sng" dirty="0"/>
              <a:t>claramente qué datos</a:t>
            </a:r>
            <a:r>
              <a:rPr dirty="0"/>
              <a:t> en posesión o control del proveedor de servicios es el objeto de la orden.</a:t>
            </a:r>
          </a:p>
          <a:p>
            <a:pPr algn="just">
              <a:spcBef>
                <a:spcPts val="600"/>
              </a:spcBef>
              <a:spcAft>
                <a:spcPts val="1200"/>
              </a:spcAft>
            </a:pPr>
            <a:r>
              <a:rPr lang="es-ES" dirty="0"/>
              <a:t>La orden </a:t>
            </a:r>
            <a:r>
              <a:rPr dirty="0"/>
              <a:t>debe especificar si los proveedores de servicios privados también deben "</a:t>
            </a:r>
            <a:r>
              <a:rPr lang="en-US" b="1" u="sng" dirty="0"/>
              <a:t>congelar</a:t>
            </a:r>
            <a:r>
              <a:rPr dirty="0"/>
              <a:t>" los </a:t>
            </a:r>
            <a:r>
              <a:rPr lang="en-US" b="1" u="sng" dirty="0"/>
              <a:t>datos</a:t>
            </a:r>
          </a:p>
          <a:p>
            <a:pPr algn="just">
              <a:spcBef>
                <a:spcPts val="600"/>
              </a:spcBef>
              <a:spcAft>
                <a:spcPts val="1200"/>
              </a:spcAft>
            </a:pPr>
            <a:r>
              <a:rPr dirty="0"/>
              <a:t>La orden debe especificar si se </a:t>
            </a:r>
            <a:r>
              <a:rPr lang="en-US" b="1" u="sng" dirty="0"/>
              <a:t>requiere que el proveedor de servicio privado mantenga la orden confidencial</a:t>
            </a:r>
          </a:p>
          <a:p>
            <a:pPr algn="just">
              <a:spcBef>
                <a:spcPts val="600"/>
              </a:spcBef>
              <a:spcAft>
                <a:spcPts val="1200"/>
              </a:spcAft>
            </a:pPr>
            <a:r>
              <a:rPr lang="es-ES" dirty="0"/>
              <a:t>La orden </a:t>
            </a:r>
            <a:r>
              <a:rPr dirty="0"/>
              <a:t>debe especificar un </a:t>
            </a:r>
            <a:r>
              <a:rPr lang="en-US" b="1" u="sng" dirty="0"/>
              <a:t>período de tiempo definido</a:t>
            </a:r>
            <a:r>
              <a:rPr dirty="0"/>
              <a:t> para el que se ordena la conservación</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23</a:t>
            </a:fld>
            <a:endParaRPr lang="es-ES" dirty="0"/>
          </a:p>
        </p:txBody>
      </p:sp>
    </p:spTree>
    <p:extLst>
      <p:ext uri="{BB962C8B-B14F-4D97-AF65-F5344CB8AC3E}">
        <p14:creationId xmlns:p14="http://schemas.microsoft.com/office/powerpoint/2010/main" val="1930067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132764"/>
          </a:xfrm>
        </p:spPr>
        <p:txBody>
          <a:bodyPr/>
          <a:lstStyle/>
          <a:p>
            <a:r>
              <a:rPr lang="en-US" sz="3400" b="1" dirty="0"/>
              <a:t>Conservación rápida y divulgación parcial de datos de tráfico</a:t>
            </a:r>
            <a:endParaRPr lang="es-ES" sz="3400" b="1" dirty="0"/>
          </a:p>
        </p:txBody>
      </p:sp>
      <p:sp>
        <p:nvSpPr>
          <p:cNvPr id="3" name="Content Placeholder 2"/>
          <p:cNvSpPr>
            <a:spLocks noGrp="1"/>
          </p:cNvSpPr>
          <p:nvPr>
            <p:ph idx="1"/>
          </p:nvPr>
        </p:nvSpPr>
        <p:spPr>
          <a:xfrm>
            <a:off x="457200" y="1778696"/>
            <a:ext cx="8229600" cy="4723704"/>
          </a:xfrm>
        </p:spPr>
        <p:txBody>
          <a:bodyPr>
            <a:normAutofit/>
          </a:bodyPr>
          <a:lstStyle/>
          <a:p>
            <a:pPr marL="0" indent="0" algn="just">
              <a:buNone/>
            </a:pPr>
            <a:r>
              <a:rPr dirty="0"/>
              <a:t>[</a:t>
            </a:r>
            <a:r>
              <a:rPr lang="es-ES" dirty="0"/>
              <a:t>El formador debe introducir </a:t>
            </a:r>
            <a:r>
              <a:rPr dirty="0"/>
              <a:t>la disposición correspondiente en el derecho interno]</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24</a:t>
            </a:fld>
            <a:endParaRPr lang="es-ES" dirty="0"/>
          </a:p>
        </p:txBody>
      </p:sp>
    </p:spTree>
    <p:extLst>
      <p:ext uri="{BB962C8B-B14F-4D97-AF65-F5344CB8AC3E}">
        <p14:creationId xmlns:p14="http://schemas.microsoft.com/office/powerpoint/2010/main" val="3783001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659"/>
            <a:ext cx="8597900" cy="1086253"/>
          </a:xfrm>
        </p:spPr>
        <p:txBody>
          <a:bodyPr/>
          <a:lstStyle/>
          <a:p>
            <a:r>
              <a:rPr lang="en-US" sz="3400" b="1" dirty="0"/>
              <a:t>Ordenar a los proveedores de servicios que revelen datos parciales de tráfico</a:t>
            </a:r>
            <a:endParaRPr lang="es-ES" sz="3400" b="1" dirty="0"/>
          </a:p>
        </p:txBody>
      </p:sp>
      <p:sp>
        <p:nvSpPr>
          <p:cNvPr id="3" name="Content Placeholder 2"/>
          <p:cNvSpPr>
            <a:spLocks noGrp="1"/>
          </p:cNvSpPr>
          <p:nvPr>
            <p:ph idx="1"/>
          </p:nvPr>
        </p:nvSpPr>
        <p:spPr>
          <a:xfrm>
            <a:off x="441434" y="1891430"/>
            <a:ext cx="8229600" cy="4346532"/>
          </a:xfrm>
        </p:spPr>
        <p:txBody>
          <a:bodyPr>
            <a:normAutofit/>
          </a:bodyPr>
          <a:lstStyle/>
          <a:p>
            <a:pPr algn="just"/>
            <a:r>
              <a:rPr dirty="0"/>
              <a:t>El poder obliga a los proveedores de servicios a cooperar con la aplicación de la ley mediante:</a:t>
            </a:r>
          </a:p>
          <a:p>
            <a:pPr lvl="1" algn="just"/>
            <a:r>
              <a:rPr dirty="0"/>
              <a:t>La conservación rápida de los datos de tráfico almacenados de comunicaciones pasadas </a:t>
            </a:r>
          </a:p>
          <a:p>
            <a:pPr lvl="1" algn="just"/>
            <a:r>
              <a:rPr dirty="0"/>
              <a:t>La revelación parcial de los datos de tráfico para identificar a otros proveedores de servicios involucrados en la transmisión de comunicaciones específicas </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25</a:t>
            </a:fld>
            <a:endParaRPr lang="es-ES" dirty="0"/>
          </a:p>
        </p:txBody>
      </p:sp>
    </p:spTree>
    <p:extLst>
      <p:ext uri="{BB962C8B-B14F-4D97-AF65-F5344CB8AC3E}">
        <p14:creationId xmlns:p14="http://schemas.microsoft.com/office/powerpoint/2010/main" val="41919942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Ordenar a los proveedores de servicios que revelen datos parciales de tráfico</a:t>
            </a:r>
          </a:p>
        </p:txBody>
      </p:sp>
      <p:sp>
        <p:nvSpPr>
          <p:cNvPr id="3" name="Content Placeholder 2"/>
          <p:cNvSpPr>
            <a:spLocks noGrp="1"/>
          </p:cNvSpPr>
          <p:nvPr>
            <p:ph idx="1"/>
          </p:nvPr>
        </p:nvSpPr>
        <p:spPr>
          <a:xfrm>
            <a:off x="457200" y="2079321"/>
            <a:ext cx="8229600" cy="4046842"/>
          </a:xfrm>
        </p:spPr>
        <p:txBody>
          <a:bodyPr>
            <a:normAutofit fontScale="85000" lnSpcReduction="10000"/>
          </a:bodyPr>
          <a:lstStyle/>
          <a:p>
            <a:pPr algn="just"/>
            <a:r>
              <a:rPr dirty="0"/>
              <a:t>Una </a:t>
            </a:r>
            <a:r>
              <a:rPr lang="en-US" b="1" u="sng" dirty="0"/>
              <a:t>única orden</a:t>
            </a:r>
            <a:r>
              <a:rPr dirty="0"/>
              <a:t> puede obligar a </a:t>
            </a:r>
            <a:r>
              <a:rPr lang="en-US" b="1" u="sng" dirty="0"/>
              <a:t>diferentes proveedores de servicios</a:t>
            </a:r>
            <a:r>
              <a:rPr dirty="0"/>
              <a:t> involucrados en la transmisión de una comunicación, </a:t>
            </a:r>
            <a:r>
              <a:rPr lang="en-US" b="1" u="sng" dirty="0"/>
              <a:t>incluso si no se identifica en el momento de la orden</a:t>
            </a:r>
          </a:p>
          <a:p>
            <a:pPr algn="just"/>
            <a:r>
              <a:rPr dirty="0"/>
              <a:t>La orden se puede </a:t>
            </a:r>
            <a:r>
              <a:rPr lang="en-US" b="1" u="sng" dirty="0"/>
              <a:t>servir secuencialmente a los proveedores de servicios</a:t>
            </a:r>
            <a:r>
              <a:rPr dirty="0"/>
              <a:t> a medida que se identifican</a:t>
            </a:r>
          </a:p>
          <a:p>
            <a:pPr algn="just"/>
            <a:r>
              <a:rPr lang="es-ES" dirty="0"/>
              <a:t>La orden </a:t>
            </a:r>
            <a:r>
              <a:rPr dirty="0" err="1"/>
              <a:t>puede</a:t>
            </a:r>
            <a:r>
              <a:rPr dirty="0"/>
              <a:t> requerir que cada proveedor de servicios privado </a:t>
            </a:r>
            <a:r>
              <a:rPr lang="en-US" b="1" u="sng" dirty="0"/>
              <a:t>divulgue cantidades suficientes de información para identificar a otros proveedores de servicios</a:t>
            </a:r>
            <a:r>
              <a:rPr dirty="0"/>
              <a:t> involucrados.</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26</a:t>
            </a:fld>
            <a:endParaRPr lang="es-ES" dirty="0"/>
          </a:p>
        </p:txBody>
      </p:sp>
    </p:spTree>
    <p:extLst>
      <p:ext uri="{BB962C8B-B14F-4D97-AF65-F5344CB8AC3E}">
        <p14:creationId xmlns:p14="http://schemas.microsoft.com/office/powerpoint/2010/main" val="1770198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en-US" sz="3400" b="1" dirty="0"/>
              <a:t>Órdenes de presentación</a:t>
            </a:r>
            <a:endParaRPr lang="es-ES" sz="3400" b="1" dirty="0"/>
          </a:p>
        </p:txBody>
      </p:sp>
      <p:sp>
        <p:nvSpPr>
          <p:cNvPr id="3" name="Content Placeholder 2"/>
          <p:cNvSpPr>
            <a:spLocks noGrp="1"/>
          </p:cNvSpPr>
          <p:nvPr>
            <p:ph idx="1"/>
          </p:nvPr>
        </p:nvSpPr>
        <p:spPr>
          <a:xfrm>
            <a:off x="457200" y="1164920"/>
            <a:ext cx="8229600" cy="5191429"/>
          </a:xfrm>
        </p:spPr>
        <p:txBody>
          <a:bodyPr>
            <a:normAutofit/>
          </a:bodyPr>
          <a:lstStyle/>
          <a:p>
            <a:pPr marL="0" indent="0" algn="just">
              <a:buNone/>
            </a:pPr>
            <a:r>
              <a:rPr dirty="0"/>
              <a:t>[</a:t>
            </a:r>
            <a:r>
              <a:rPr lang="es-ES" dirty="0"/>
              <a:t>El formador debe introducir la disposición correspondiente en el derecho interno</a:t>
            </a:r>
            <a:r>
              <a:rPr dirty="0"/>
              <a:t>]</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27</a:t>
            </a:fld>
            <a:endParaRPr lang="es-ES" dirty="0"/>
          </a:p>
        </p:txBody>
      </p:sp>
    </p:spTree>
    <p:extLst>
      <p:ext uri="{BB962C8B-B14F-4D97-AF65-F5344CB8AC3E}">
        <p14:creationId xmlns:p14="http://schemas.microsoft.com/office/powerpoint/2010/main" val="1436887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en-US" sz="3400" b="1" dirty="0"/>
              <a:t>Pedir a los proveedores de servicios que produzcan datos</a:t>
            </a:r>
            <a:endParaRPr lang="es-ES" sz="3400" b="1" dirty="0"/>
          </a:p>
        </p:txBody>
      </p:sp>
      <p:sp>
        <p:nvSpPr>
          <p:cNvPr id="3" name="Content Placeholder 2"/>
          <p:cNvSpPr>
            <a:spLocks noGrp="1"/>
          </p:cNvSpPr>
          <p:nvPr>
            <p:ph idx="1"/>
          </p:nvPr>
        </p:nvSpPr>
        <p:spPr>
          <a:xfrm>
            <a:off x="457200" y="1578279"/>
            <a:ext cx="8229600" cy="4379608"/>
          </a:xfrm>
        </p:spPr>
        <p:txBody>
          <a:bodyPr>
            <a:normAutofit fontScale="85000" lnSpcReduction="20000"/>
          </a:bodyPr>
          <a:lstStyle/>
          <a:p>
            <a:pPr algn="just"/>
            <a:r>
              <a:rPr dirty="0"/>
              <a:t>Menos intrusivo que el registro y la confiscación de datos</a:t>
            </a:r>
          </a:p>
          <a:p>
            <a:pPr algn="just"/>
            <a:endParaRPr lang="es-ES" dirty="0"/>
          </a:p>
          <a:p>
            <a:pPr algn="just"/>
            <a:r>
              <a:rPr dirty="0"/>
              <a:t>Menos oneroso que el registro y la confiscación de datos</a:t>
            </a:r>
          </a:p>
          <a:p>
            <a:pPr algn="just"/>
            <a:endParaRPr lang="es-ES" dirty="0"/>
          </a:p>
          <a:p>
            <a:pPr algn="just"/>
            <a:r>
              <a:rPr dirty="0"/>
              <a:t>Faculta a la autoridad competente para ordenar la presentación de datos que están en posesión o bajo el control de un proveedor de servicios</a:t>
            </a:r>
          </a:p>
          <a:p>
            <a:pPr algn="just"/>
            <a:endParaRPr lang="es-ES" dirty="0"/>
          </a:p>
          <a:p>
            <a:pPr algn="just"/>
            <a:r>
              <a:rPr dirty="0"/>
              <a:t>No crea la obligación general de retener datos</a:t>
            </a:r>
          </a:p>
          <a:p>
            <a:pPr algn="just"/>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28</a:t>
            </a:fld>
            <a:endParaRPr lang="es-ES" dirty="0"/>
          </a:p>
        </p:txBody>
      </p:sp>
    </p:spTree>
    <p:extLst>
      <p:ext uri="{BB962C8B-B14F-4D97-AF65-F5344CB8AC3E}">
        <p14:creationId xmlns:p14="http://schemas.microsoft.com/office/powerpoint/2010/main" val="15509178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en-US" sz="3400" b="1" dirty="0"/>
              <a:t>Pedir a los proveedores de servicios que produzcan datos</a:t>
            </a:r>
          </a:p>
        </p:txBody>
      </p:sp>
      <p:sp>
        <p:nvSpPr>
          <p:cNvPr id="3" name="Content Placeholder 2"/>
          <p:cNvSpPr>
            <a:spLocks noGrp="1"/>
          </p:cNvSpPr>
          <p:nvPr>
            <p:ph idx="1"/>
          </p:nvPr>
        </p:nvSpPr>
        <p:spPr>
          <a:xfrm>
            <a:off x="457200" y="1327759"/>
            <a:ext cx="8229600" cy="5047640"/>
          </a:xfrm>
        </p:spPr>
        <p:txBody>
          <a:bodyPr>
            <a:normAutofit fontScale="70000" lnSpcReduction="20000"/>
          </a:bodyPr>
          <a:lstStyle/>
          <a:p>
            <a:pPr algn="just">
              <a:lnSpc>
                <a:spcPct val="110000"/>
              </a:lnSpc>
              <a:spcBef>
                <a:spcPts val="600"/>
              </a:spcBef>
              <a:spcAft>
                <a:spcPts val="1200"/>
              </a:spcAft>
            </a:pPr>
            <a:r>
              <a:rPr lang="es-ES" dirty="0"/>
              <a:t>La orden </a:t>
            </a:r>
            <a:r>
              <a:rPr dirty="0" err="1"/>
              <a:t>puede</a:t>
            </a:r>
            <a:r>
              <a:rPr dirty="0"/>
              <a:t> extenderse a datos de contenido, datos de tráfico o información de suscriptor</a:t>
            </a:r>
          </a:p>
          <a:p>
            <a:pPr algn="just">
              <a:lnSpc>
                <a:spcPct val="110000"/>
              </a:lnSpc>
              <a:spcBef>
                <a:spcPts val="600"/>
              </a:spcBef>
              <a:spcAft>
                <a:spcPts val="1200"/>
              </a:spcAft>
            </a:pPr>
            <a:r>
              <a:rPr dirty="0"/>
              <a:t>La orden solo puede ser dirigida a personas o proveedores de servicios en control o posesión de datos </a:t>
            </a:r>
          </a:p>
          <a:p>
            <a:pPr algn="just">
              <a:lnSpc>
                <a:spcPct val="110000"/>
              </a:lnSpc>
              <a:spcBef>
                <a:spcPts val="600"/>
              </a:spcBef>
              <a:spcAft>
                <a:spcPts val="1200"/>
              </a:spcAft>
            </a:pPr>
            <a:r>
              <a:rPr dirty="0"/>
              <a:t>La orden debe especificar si se requiere que el proveedor de servicio privado mantenga la orden confidencial </a:t>
            </a:r>
            <a:endParaRPr lang="es-ES" dirty="0"/>
          </a:p>
          <a:p>
            <a:pPr algn="just">
              <a:lnSpc>
                <a:spcPct val="110000"/>
              </a:lnSpc>
              <a:spcBef>
                <a:spcPts val="600"/>
              </a:spcBef>
              <a:spcAft>
                <a:spcPts val="1200"/>
              </a:spcAft>
            </a:pPr>
            <a:r>
              <a:rPr lang="es-ES" dirty="0"/>
              <a:t>La orden </a:t>
            </a:r>
            <a:r>
              <a:rPr dirty="0"/>
              <a:t>debe especificar cómo el proveedor del servicio debe producir los datos (es decir, dispositivos de almacenamiento/impresiones, etc.)</a:t>
            </a:r>
          </a:p>
          <a:p>
            <a:pPr algn="just">
              <a:lnSpc>
                <a:spcPct val="110000"/>
              </a:lnSpc>
              <a:spcBef>
                <a:spcPts val="600"/>
              </a:spcBef>
              <a:spcAft>
                <a:spcPts val="1200"/>
              </a:spcAft>
            </a:pPr>
            <a:r>
              <a:rPr lang="es-ES" dirty="0"/>
              <a:t>La orden </a:t>
            </a:r>
            <a:r>
              <a:rPr dirty="0"/>
              <a:t>debe </a:t>
            </a:r>
            <a:r>
              <a:rPr dirty="0" err="1"/>
              <a:t>estar</a:t>
            </a:r>
            <a:r>
              <a:rPr dirty="0"/>
              <a:t> </a:t>
            </a:r>
            <a:r>
              <a:rPr dirty="0" err="1"/>
              <a:t>relacionad</a:t>
            </a:r>
            <a:r>
              <a:rPr lang="es-ES" dirty="0"/>
              <a:t>a</a:t>
            </a:r>
            <a:r>
              <a:rPr dirty="0"/>
              <a:t> con la información específica del suscriptor (por ejemplo, solicitar presentación de la dirección del cliente al proporcionar el nombre del cliente)</a:t>
            </a:r>
            <a:endParaRPr lang="es-ES" dirty="0"/>
          </a:p>
          <a:p>
            <a:pPr algn="just">
              <a:lnSpc>
                <a:spcPct val="110000"/>
              </a:lnSpc>
              <a:spcBef>
                <a:spcPts val="600"/>
              </a:spcBef>
              <a:spcAft>
                <a:spcPts val="1200"/>
              </a:spcAft>
            </a:pP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29</a:t>
            </a:fld>
            <a:endParaRPr lang="es-ES" dirty="0"/>
          </a:p>
        </p:txBody>
      </p:sp>
    </p:spTree>
    <p:extLst>
      <p:ext uri="{BB962C8B-B14F-4D97-AF65-F5344CB8AC3E}">
        <p14:creationId xmlns:p14="http://schemas.microsoft.com/office/powerpoint/2010/main" val="818506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r>
              <a:rPr lang="en-US" sz="3400" b="1" dirty="0"/>
              <a:t>Agenda</a:t>
            </a:r>
            <a:endParaRPr lang="es-ES" sz="3400" b="1" dirty="0"/>
          </a:p>
        </p:txBody>
      </p:sp>
      <p:sp>
        <p:nvSpPr>
          <p:cNvPr id="3" name="Content Placeholder 2"/>
          <p:cNvSpPr>
            <a:spLocks noGrp="1"/>
          </p:cNvSpPr>
          <p:nvPr>
            <p:ph idx="1"/>
          </p:nvPr>
        </p:nvSpPr>
        <p:spPr>
          <a:xfrm>
            <a:off x="457200" y="706570"/>
            <a:ext cx="8229600" cy="5860917"/>
          </a:xfrm>
        </p:spPr>
        <p:txBody>
          <a:bodyPr>
            <a:noAutofit/>
          </a:bodyPr>
          <a:lstStyle/>
          <a:p>
            <a:pPr>
              <a:buFont typeface="Arial"/>
              <a:buChar char="•"/>
            </a:pPr>
            <a:r>
              <a:rPr lang="en-US" sz="2000" b="1" dirty="0"/>
              <a:t>Parte tres – </a:t>
            </a:r>
            <a:r>
              <a:rPr lang="en-US" sz="2000" b="1" dirty="0" err="1"/>
              <a:t>Acceso</a:t>
            </a:r>
            <a:r>
              <a:rPr lang="en-US" sz="2000" b="1" dirty="0"/>
              <a:t> a los datos en poder de los proveedores de servicios multinacionales</a:t>
            </a:r>
          </a:p>
          <a:p>
            <a:pPr lvl="1"/>
            <a:r>
              <a:rPr lang="en-US" sz="1800" dirty="0"/>
              <a:t>Cooperación obligatoria</a:t>
            </a:r>
          </a:p>
          <a:p>
            <a:pPr lvl="2"/>
            <a:r>
              <a:rPr lang="en-US" sz="1600" dirty="0"/>
              <a:t>Conservación rápida de datos almacenados de la computadora</a:t>
            </a:r>
          </a:p>
          <a:p>
            <a:pPr lvl="2"/>
            <a:r>
              <a:rPr lang="en-US" sz="1600" dirty="0"/>
              <a:t>Revelación rápida de datos de tráfico almacenados</a:t>
            </a:r>
          </a:p>
          <a:p>
            <a:pPr lvl="2"/>
            <a:r>
              <a:rPr lang="en-US" sz="1600" dirty="0"/>
              <a:t>Asistencia mutua con respecto al acceso de datos almacenados</a:t>
            </a:r>
          </a:p>
          <a:p>
            <a:pPr lvl="2"/>
            <a:r>
              <a:rPr lang="en-US" sz="1600" dirty="0"/>
              <a:t>Asistencia mutua con respecto a la recopilación de datos de tráfico en tiempo real</a:t>
            </a:r>
          </a:p>
          <a:p>
            <a:pPr lvl="2"/>
            <a:r>
              <a:rPr lang="en-US" sz="1600" dirty="0"/>
              <a:t>Asistencia mutua con respecto a la interceptación de datos de contenido</a:t>
            </a:r>
          </a:p>
          <a:p>
            <a:pPr lvl="1"/>
            <a:r>
              <a:rPr lang="en-US" sz="1800" dirty="0"/>
              <a:t>Cooperación voluntaria con mandato legal</a:t>
            </a:r>
          </a:p>
          <a:p>
            <a:pPr lvl="2"/>
            <a:r>
              <a:rPr lang="en-US" sz="1600" dirty="0"/>
              <a:t>Orden de </a:t>
            </a:r>
            <a:r>
              <a:rPr lang="en-US" sz="1600" dirty="0" err="1"/>
              <a:t>presentación</a:t>
            </a:r>
            <a:endParaRPr lang="en-US" sz="1600" dirty="0"/>
          </a:p>
          <a:p>
            <a:pPr lvl="2"/>
            <a:r>
              <a:rPr lang="en-US" sz="1600" dirty="0"/>
              <a:t>Acceso transfronterizo a datos informáticos almacenados con consentimiento o cuando esté disponible públicamente</a:t>
            </a:r>
          </a:p>
          <a:p>
            <a:pPr lvl="1"/>
            <a:r>
              <a:rPr lang="en-US" sz="1800" dirty="0"/>
              <a:t>Cooperación voluntaria sin mandato legal</a:t>
            </a:r>
          </a:p>
          <a:p>
            <a:pPr lvl="2"/>
            <a:r>
              <a:rPr lang="en-US" sz="1600" dirty="0"/>
              <a:t>Cooperación directa con proveedores de servicios multinacionales</a:t>
            </a:r>
          </a:p>
          <a:p>
            <a:pPr lvl="1"/>
            <a:r>
              <a:rPr lang="en-US" sz="1800" dirty="0"/>
              <a:t>Acceso a los datos de la nube </a:t>
            </a:r>
          </a:p>
          <a:p>
            <a:pPr lvl="1"/>
            <a:r>
              <a:rPr lang="en-US" sz="1800" dirty="0"/>
              <a:t>Consideraciones para cooperar directamente con proveedores de servicios multinacionales</a:t>
            </a:r>
          </a:p>
          <a:p>
            <a:pPr>
              <a:buFont typeface="Arial"/>
              <a:buChar char="•"/>
            </a:pPr>
            <a:r>
              <a:rPr lang="en-US" sz="2000" b="1" dirty="0"/>
              <a:t>Parte cuatro – </a:t>
            </a:r>
            <a:r>
              <a:rPr lang="en-US" sz="2000" b="1" dirty="0" err="1"/>
              <a:t>Estudios</a:t>
            </a:r>
            <a:r>
              <a:rPr lang="en-US" sz="2000" b="1" dirty="0"/>
              <a:t> de caso</a:t>
            </a:r>
          </a:p>
          <a:p>
            <a:pPr>
              <a:buFont typeface="Arial"/>
              <a:buChar char="•"/>
            </a:pPr>
            <a:r>
              <a:rPr lang="en-US" sz="2000" b="1" dirty="0"/>
              <a:t>Parte cinco – Resumen </a:t>
            </a:r>
          </a:p>
        </p:txBody>
      </p:sp>
      <p:sp>
        <p:nvSpPr>
          <p:cNvPr id="4" name="Slide Number Placeholder 3"/>
          <p:cNvSpPr>
            <a:spLocks noGrp="1"/>
          </p:cNvSpPr>
          <p:nvPr>
            <p:ph type="sldNum" sz="quarter" idx="12"/>
          </p:nvPr>
        </p:nvSpPr>
        <p:spPr/>
        <p:txBody>
          <a:bodyPr/>
          <a:lstStyle/>
          <a:p>
            <a:fld id="{CBD56858-EB0B-D04D-B23C-7A827FD60C9F}" type="slidenum">
              <a:rPr lang="en-US" smtClean="0"/>
              <a:pPr/>
              <a:t>3</a:t>
            </a:fld>
            <a:endParaRPr lang="es-ES" dirty="0"/>
          </a:p>
        </p:txBody>
      </p:sp>
    </p:spTree>
    <p:extLst>
      <p:ext uri="{BB962C8B-B14F-4D97-AF65-F5344CB8AC3E}">
        <p14:creationId xmlns:p14="http://schemas.microsoft.com/office/powerpoint/2010/main" val="7507254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r>
              <a:rPr lang="en-US" sz="3400" b="1" dirty="0"/>
              <a:t>Recopilación de datos de tráfico en tiempo real</a:t>
            </a:r>
            <a:endParaRPr lang="es-ES" sz="3400" b="1" dirty="0"/>
          </a:p>
        </p:txBody>
      </p:sp>
      <p:sp>
        <p:nvSpPr>
          <p:cNvPr id="3" name="Content Placeholder 2"/>
          <p:cNvSpPr>
            <a:spLocks noGrp="1"/>
          </p:cNvSpPr>
          <p:nvPr>
            <p:ph idx="1"/>
          </p:nvPr>
        </p:nvSpPr>
        <p:spPr>
          <a:xfrm>
            <a:off x="457200" y="1417638"/>
            <a:ext cx="8229600" cy="4627562"/>
          </a:xfrm>
        </p:spPr>
        <p:txBody>
          <a:bodyPr>
            <a:normAutofit/>
          </a:bodyPr>
          <a:lstStyle/>
          <a:p>
            <a:pPr marL="0" indent="0" algn="just">
              <a:buNone/>
            </a:pPr>
            <a:r>
              <a:rPr dirty="0"/>
              <a:t>[</a:t>
            </a:r>
            <a:r>
              <a:rPr lang="es-ES" dirty="0"/>
              <a:t>El formador debe introducir la disposición correspondiente en el derecho interno</a:t>
            </a:r>
            <a:r>
              <a:rPr dirty="0"/>
              <a:t>]</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30</a:t>
            </a:fld>
            <a:endParaRPr lang="es-ES" dirty="0"/>
          </a:p>
        </p:txBody>
      </p:sp>
    </p:spTree>
    <p:extLst>
      <p:ext uri="{BB962C8B-B14F-4D97-AF65-F5344CB8AC3E}">
        <p14:creationId xmlns:p14="http://schemas.microsoft.com/office/powerpoint/2010/main" val="2453517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r>
              <a:rPr lang="en-US" sz="3400" b="1" dirty="0"/>
              <a:t>Ordenar a los proveedores de servicios que recopilen datos de tráfico en tiempo real</a:t>
            </a:r>
            <a:br/>
            <a:endParaRPr lang="es-ES" sz="3400" b="1" dirty="0"/>
          </a:p>
        </p:txBody>
      </p:sp>
      <p:sp>
        <p:nvSpPr>
          <p:cNvPr id="3" name="Content Placeholder 2"/>
          <p:cNvSpPr>
            <a:spLocks noGrp="1"/>
          </p:cNvSpPr>
          <p:nvPr>
            <p:ph idx="1"/>
          </p:nvPr>
        </p:nvSpPr>
        <p:spPr>
          <a:xfrm>
            <a:off x="457200" y="1954060"/>
            <a:ext cx="8229600" cy="4091140"/>
          </a:xfrm>
        </p:spPr>
        <p:txBody>
          <a:bodyPr>
            <a:normAutofit/>
          </a:bodyPr>
          <a:lstStyle/>
          <a:p>
            <a:pPr algn="just">
              <a:spcBef>
                <a:spcPts val="600"/>
              </a:spcBef>
              <a:spcAft>
                <a:spcPts val="1200"/>
              </a:spcAft>
            </a:pPr>
            <a:r>
              <a:rPr dirty="0"/>
              <a:t>Se puede ordenar a los proveedores de servicios que recopilen datos de tráfico en el momento de la comunicación (en tiempo real)</a:t>
            </a:r>
          </a:p>
          <a:p>
            <a:pPr algn="just">
              <a:spcBef>
                <a:spcPts val="600"/>
              </a:spcBef>
              <a:spcAft>
                <a:spcPts val="1200"/>
              </a:spcAft>
            </a:pPr>
            <a:r>
              <a:rPr dirty="0"/>
              <a:t>Menos invasivo que la interceptación de datos de contenido</a:t>
            </a:r>
          </a:p>
          <a:p>
            <a:pPr algn="just">
              <a:spcBef>
                <a:spcPts val="600"/>
              </a:spcBef>
              <a:spcAft>
                <a:spcPts val="1200"/>
              </a:spcAft>
            </a:pPr>
            <a:r>
              <a:rPr dirty="0"/>
              <a:t>El poder puede estar restringido por la ley nacional a ciertos tipos de ofensas</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31</a:t>
            </a:fld>
            <a:endParaRPr lang="es-ES" dirty="0"/>
          </a:p>
        </p:txBody>
      </p:sp>
    </p:spTree>
    <p:extLst>
      <p:ext uri="{BB962C8B-B14F-4D97-AF65-F5344CB8AC3E}">
        <p14:creationId xmlns:p14="http://schemas.microsoft.com/office/powerpoint/2010/main" val="10576604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29917"/>
            <a:ext cx="8534400" cy="1143000"/>
          </a:xfrm>
        </p:spPr>
        <p:txBody>
          <a:bodyPr/>
          <a:lstStyle/>
          <a:p>
            <a:r>
              <a:rPr lang="en-US" sz="3400" b="1" dirty="0"/>
              <a:t>Ordenar a los proveedores de servicios que recopilen datos de tráfico en tiempo real</a:t>
            </a:r>
          </a:p>
        </p:txBody>
      </p:sp>
      <p:sp>
        <p:nvSpPr>
          <p:cNvPr id="3" name="Content Placeholder 2"/>
          <p:cNvSpPr>
            <a:spLocks noGrp="1"/>
          </p:cNvSpPr>
          <p:nvPr>
            <p:ph idx="1"/>
          </p:nvPr>
        </p:nvSpPr>
        <p:spPr>
          <a:xfrm>
            <a:off x="482600" y="1816274"/>
            <a:ext cx="8229600" cy="4421688"/>
          </a:xfrm>
        </p:spPr>
        <p:txBody>
          <a:bodyPr>
            <a:normAutofit/>
          </a:bodyPr>
          <a:lstStyle/>
          <a:p>
            <a:pPr algn="just">
              <a:spcBef>
                <a:spcPts val="600"/>
              </a:spcBef>
              <a:spcAft>
                <a:spcPts val="1200"/>
              </a:spcAft>
            </a:pPr>
            <a:r>
              <a:rPr lang="en-US" sz="2800" dirty="0"/>
              <a:t>La orden debe estar relacionada con los datos de tráfico asociados con comunicaciones específicas</a:t>
            </a:r>
          </a:p>
          <a:p>
            <a:pPr algn="just">
              <a:spcBef>
                <a:spcPts val="600"/>
              </a:spcBef>
              <a:spcAft>
                <a:spcPts val="1200"/>
              </a:spcAft>
            </a:pPr>
            <a:r>
              <a:rPr lang="en-US" sz="2800" dirty="0"/>
              <a:t>La orden puede obligar al proveedor del servicio a recopilar/registrar o ayudar a las autoridades a recopilar/registrar dicha información</a:t>
            </a:r>
          </a:p>
          <a:p>
            <a:pPr algn="just">
              <a:spcBef>
                <a:spcPts val="600"/>
              </a:spcBef>
              <a:spcAft>
                <a:spcPts val="1200"/>
              </a:spcAft>
            </a:pPr>
            <a:r>
              <a:rPr lang="en-US" sz="2800" dirty="0"/>
              <a:t>La orden no debe ir más allá de las capacidades técnicas de los proveedores de servicios </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32</a:t>
            </a:fld>
            <a:endParaRPr lang="es-ES" dirty="0"/>
          </a:p>
        </p:txBody>
      </p:sp>
    </p:spTree>
    <p:extLst>
      <p:ext uri="{BB962C8B-B14F-4D97-AF65-F5344CB8AC3E}">
        <p14:creationId xmlns:p14="http://schemas.microsoft.com/office/powerpoint/2010/main" val="4100928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r>
              <a:rPr lang="en-US" sz="3400" b="1" dirty="0"/>
              <a:t>Ordenar a los proveedores de servicios que recopilen datos de tráfico en tiempo real</a:t>
            </a:r>
          </a:p>
        </p:txBody>
      </p:sp>
      <p:sp>
        <p:nvSpPr>
          <p:cNvPr id="3" name="Content Placeholder 2"/>
          <p:cNvSpPr>
            <a:spLocks noGrp="1"/>
          </p:cNvSpPr>
          <p:nvPr>
            <p:ph idx="1"/>
          </p:nvPr>
        </p:nvSpPr>
        <p:spPr>
          <a:xfrm>
            <a:off x="482600" y="1665962"/>
            <a:ext cx="8229600" cy="4690388"/>
          </a:xfrm>
        </p:spPr>
        <p:txBody>
          <a:bodyPr>
            <a:normAutofit fontScale="85000" lnSpcReduction="10000"/>
          </a:bodyPr>
          <a:lstStyle/>
          <a:p>
            <a:pPr algn="just">
              <a:lnSpc>
                <a:spcPct val="110000"/>
              </a:lnSpc>
              <a:spcBef>
                <a:spcPts val="600"/>
              </a:spcBef>
              <a:spcAft>
                <a:spcPts val="1200"/>
              </a:spcAft>
            </a:pPr>
            <a:r>
              <a:rPr dirty="0"/>
              <a:t>La orden puede extenderse a los proveedores de servicios con sede fuera del territorio si tienen una infraestructura dentro del territorio capaz de recopilar datos</a:t>
            </a:r>
          </a:p>
          <a:p>
            <a:pPr algn="just">
              <a:lnSpc>
                <a:spcPct val="110000"/>
              </a:lnSpc>
              <a:spcBef>
                <a:spcPts val="600"/>
              </a:spcBef>
              <a:spcAft>
                <a:spcPts val="1200"/>
              </a:spcAft>
            </a:pPr>
            <a:r>
              <a:rPr dirty="0"/>
              <a:t>La orden debe exigir a los proveedores de servicios (incluidos sus empleados) que mantengan el secreto </a:t>
            </a:r>
          </a:p>
          <a:p>
            <a:pPr algn="just">
              <a:lnSpc>
                <a:spcPct val="110000"/>
              </a:lnSpc>
              <a:spcBef>
                <a:spcPts val="600"/>
              </a:spcBef>
              <a:spcAft>
                <a:spcPts val="1200"/>
              </a:spcAft>
            </a:pPr>
            <a:r>
              <a:rPr dirty="0"/>
              <a:t>La orden debe especificar que los proveedores de servicios se liberen de sus obligaciones (si las hay) para notificar a los suscriptores de la ejecución de medidas para la recopilación en tiempo real de datos de tráfico.</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33</a:t>
            </a:fld>
            <a:endParaRPr lang="es-ES" dirty="0"/>
          </a:p>
        </p:txBody>
      </p:sp>
    </p:spTree>
    <p:extLst>
      <p:ext uri="{BB962C8B-B14F-4D97-AF65-F5344CB8AC3E}">
        <p14:creationId xmlns:p14="http://schemas.microsoft.com/office/powerpoint/2010/main" val="2945146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Interceptación de datos de contenido</a:t>
            </a:r>
            <a:endParaRPr lang="es-ES" sz="3400" b="1" dirty="0"/>
          </a:p>
        </p:txBody>
      </p:sp>
      <p:sp>
        <p:nvSpPr>
          <p:cNvPr id="3" name="Content Placeholder 2"/>
          <p:cNvSpPr>
            <a:spLocks noGrp="1"/>
          </p:cNvSpPr>
          <p:nvPr>
            <p:ph idx="1"/>
          </p:nvPr>
        </p:nvSpPr>
        <p:spPr>
          <a:xfrm>
            <a:off x="457200" y="1528176"/>
            <a:ext cx="8229600" cy="4584526"/>
          </a:xfrm>
        </p:spPr>
        <p:txBody>
          <a:bodyPr>
            <a:normAutofit/>
          </a:bodyPr>
          <a:lstStyle/>
          <a:p>
            <a:pPr marL="0" indent="0" algn="just">
              <a:buNone/>
            </a:pPr>
            <a:r>
              <a:rPr dirty="0"/>
              <a:t>[</a:t>
            </a:r>
            <a:r>
              <a:rPr lang="es-ES" dirty="0"/>
              <a:t>El formador debe introducir la disposición correspondiente en el derecho interno</a:t>
            </a:r>
            <a:r>
              <a:rPr dirty="0"/>
              <a:t>]</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34</a:t>
            </a:fld>
            <a:endParaRPr lang="es-ES" dirty="0"/>
          </a:p>
        </p:txBody>
      </p:sp>
    </p:spTree>
    <p:extLst>
      <p:ext uri="{BB962C8B-B14F-4D97-AF65-F5344CB8AC3E}">
        <p14:creationId xmlns:p14="http://schemas.microsoft.com/office/powerpoint/2010/main" val="2840298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Ordenar a los proveedores de servicios que intercepten datos de contenido</a:t>
            </a:r>
            <a:endParaRPr lang="es-ES" sz="3400" b="1" dirty="0"/>
          </a:p>
        </p:txBody>
      </p:sp>
      <p:sp>
        <p:nvSpPr>
          <p:cNvPr id="3" name="Content Placeholder 2"/>
          <p:cNvSpPr>
            <a:spLocks noGrp="1"/>
          </p:cNvSpPr>
          <p:nvPr>
            <p:ph idx="1"/>
          </p:nvPr>
        </p:nvSpPr>
        <p:spPr>
          <a:xfrm>
            <a:off x="457200" y="1866378"/>
            <a:ext cx="8229600" cy="4259785"/>
          </a:xfrm>
        </p:spPr>
        <p:txBody>
          <a:bodyPr/>
          <a:lstStyle/>
          <a:p>
            <a:pPr algn="just"/>
            <a:r>
              <a:rPr dirty="0"/>
              <a:t>La mayoría de la energía sensible a la privacidad - por lo tanto, tiene los más altos niveles de garantías </a:t>
            </a:r>
          </a:p>
          <a:p>
            <a:pPr algn="just"/>
            <a:endParaRPr lang="es-ES" dirty="0"/>
          </a:p>
          <a:p>
            <a:pPr algn="just"/>
            <a:r>
              <a:rPr dirty="0"/>
              <a:t>La asistencia de proveedores de servicios privados normalmente requiere interceptar datos de contenido</a:t>
            </a:r>
          </a:p>
          <a:p>
            <a:pPr algn="just"/>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35</a:t>
            </a:fld>
            <a:endParaRPr lang="es-ES" dirty="0"/>
          </a:p>
        </p:txBody>
      </p:sp>
    </p:spTree>
    <p:extLst>
      <p:ext uri="{BB962C8B-B14F-4D97-AF65-F5344CB8AC3E}">
        <p14:creationId xmlns:p14="http://schemas.microsoft.com/office/powerpoint/2010/main" val="33520825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37786"/>
            <a:ext cx="8534400" cy="1143000"/>
          </a:xfrm>
        </p:spPr>
        <p:txBody>
          <a:bodyPr/>
          <a:lstStyle/>
          <a:p>
            <a:r>
              <a:rPr lang="en-US" sz="3400" b="1" dirty="0"/>
              <a:t>Ordenar a los proveedores de servicios que intercepten datos de contenido</a:t>
            </a:r>
          </a:p>
        </p:txBody>
      </p:sp>
      <p:sp>
        <p:nvSpPr>
          <p:cNvPr id="3" name="Content Placeholder 2"/>
          <p:cNvSpPr>
            <a:spLocks noGrp="1"/>
          </p:cNvSpPr>
          <p:nvPr>
            <p:ph idx="1"/>
          </p:nvPr>
        </p:nvSpPr>
        <p:spPr>
          <a:xfrm>
            <a:off x="482600" y="1640910"/>
            <a:ext cx="8229600" cy="4715440"/>
          </a:xfrm>
        </p:spPr>
        <p:txBody>
          <a:bodyPr>
            <a:normAutofit fontScale="85000" lnSpcReduction="10000"/>
          </a:bodyPr>
          <a:lstStyle/>
          <a:p>
            <a:pPr algn="just">
              <a:spcBef>
                <a:spcPts val="600"/>
              </a:spcBef>
              <a:spcAft>
                <a:spcPts val="1200"/>
              </a:spcAft>
            </a:pPr>
            <a:r>
              <a:rPr dirty="0"/>
              <a:t>La orden debe estar relacionada con los datos de contenido requeridos en relación con delitos graves</a:t>
            </a:r>
          </a:p>
          <a:p>
            <a:pPr algn="just">
              <a:spcBef>
                <a:spcPts val="600"/>
              </a:spcBef>
              <a:spcAft>
                <a:spcPts val="1200"/>
              </a:spcAft>
            </a:pPr>
            <a:r>
              <a:rPr dirty="0"/>
              <a:t>La orden puede obligar al proveedor del servicio a interceptar o ayudar a las autoridades a interceptar tales datos</a:t>
            </a:r>
          </a:p>
          <a:p>
            <a:pPr algn="just">
              <a:spcBef>
                <a:spcPts val="600"/>
              </a:spcBef>
              <a:spcAft>
                <a:spcPts val="1200"/>
              </a:spcAft>
            </a:pPr>
            <a:r>
              <a:rPr dirty="0"/>
              <a:t>La orden no debe ir más allá de las capacidades técnicas de los proveedores de servicios </a:t>
            </a:r>
          </a:p>
          <a:p>
            <a:pPr algn="just">
              <a:spcBef>
                <a:spcPts val="600"/>
              </a:spcBef>
              <a:spcAft>
                <a:spcPts val="1200"/>
              </a:spcAft>
            </a:pPr>
            <a:r>
              <a:rPr dirty="0"/>
              <a:t>La orden puede extenderse a proveedores de servicios con oficinas centrales fuera del territorio.</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36</a:t>
            </a:fld>
            <a:endParaRPr lang="es-ES" dirty="0"/>
          </a:p>
        </p:txBody>
      </p:sp>
    </p:spTree>
    <p:extLst>
      <p:ext uri="{BB962C8B-B14F-4D97-AF65-F5344CB8AC3E}">
        <p14:creationId xmlns:p14="http://schemas.microsoft.com/office/powerpoint/2010/main" val="38711106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r>
              <a:rPr lang="en-US" sz="3400" b="1" dirty="0"/>
              <a:t>Ordenar a los proveedores de servicios que intercepten datos de contenido</a:t>
            </a:r>
          </a:p>
        </p:txBody>
      </p:sp>
      <p:sp>
        <p:nvSpPr>
          <p:cNvPr id="3" name="Content Placeholder 2"/>
          <p:cNvSpPr>
            <a:spLocks noGrp="1"/>
          </p:cNvSpPr>
          <p:nvPr>
            <p:ph idx="1"/>
          </p:nvPr>
        </p:nvSpPr>
        <p:spPr>
          <a:xfrm>
            <a:off x="482600" y="1590805"/>
            <a:ext cx="8229600" cy="4765546"/>
          </a:xfrm>
        </p:spPr>
        <p:txBody>
          <a:bodyPr>
            <a:normAutofit fontScale="85000" lnSpcReduction="10000"/>
          </a:bodyPr>
          <a:lstStyle/>
          <a:p>
            <a:pPr algn="just">
              <a:spcBef>
                <a:spcPts val="600"/>
              </a:spcBef>
              <a:spcAft>
                <a:spcPts val="1200"/>
              </a:spcAft>
            </a:pPr>
            <a:r>
              <a:rPr dirty="0"/>
              <a:t>La orden puede extenderse a proveedores de servicios con sede fuera del territorio si tienen infraestructura dentro del territorio capaz de interceptar datos de contenido</a:t>
            </a:r>
          </a:p>
          <a:p>
            <a:pPr algn="just">
              <a:spcBef>
                <a:spcPts val="600"/>
              </a:spcBef>
              <a:spcAft>
                <a:spcPts val="1200"/>
              </a:spcAft>
            </a:pPr>
            <a:r>
              <a:rPr dirty="0"/>
              <a:t>La orden debe exigir a los proveedores de servicios (incluidos sus empleados) que mantengan el secreto </a:t>
            </a:r>
          </a:p>
          <a:p>
            <a:pPr algn="just">
              <a:spcBef>
                <a:spcPts val="600"/>
              </a:spcBef>
              <a:spcAft>
                <a:spcPts val="1200"/>
              </a:spcAft>
            </a:pPr>
            <a:r>
              <a:rPr dirty="0"/>
              <a:t>La orden debe especificar que los proveedores de servicios se liberan de sus obligaciones (si las hay) para notificar a los suscriptores sobre la ejecución de medidas de interceptación de datos de contenido</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37</a:t>
            </a:fld>
            <a:endParaRPr lang="es-ES" dirty="0"/>
          </a:p>
        </p:txBody>
      </p:sp>
    </p:spTree>
    <p:extLst>
      <p:ext uri="{BB962C8B-B14F-4D97-AF65-F5344CB8AC3E}">
        <p14:creationId xmlns:p14="http://schemas.microsoft.com/office/powerpoint/2010/main" val="129463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124"/>
            <a:ext cx="8229600" cy="992875"/>
          </a:xfrm>
        </p:spPr>
        <p:txBody>
          <a:bodyPr/>
          <a:lstStyle/>
          <a:p>
            <a:r>
              <a:rPr lang="en-US" sz="3400" b="1" dirty="0"/>
              <a:t>Cooperación voluntaria con proveedores de servicios</a:t>
            </a:r>
            <a:endParaRPr lang="es-ES" sz="3400" b="1" dirty="0"/>
          </a:p>
        </p:txBody>
      </p:sp>
      <p:sp>
        <p:nvSpPr>
          <p:cNvPr id="3" name="Content Placeholder 2"/>
          <p:cNvSpPr>
            <a:spLocks noGrp="1"/>
          </p:cNvSpPr>
          <p:nvPr>
            <p:ph idx="1"/>
          </p:nvPr>
        </p:nvSpPr>
        <p:spPr>
          <a:xfrm>
            <a:off x="457200" y="1741118"/>
            <a:ext cx="8229600" cy="4385045"/>
          </a:xfrm>
        </p:spPr>
        <p:txBody>
          <a:bodyPr/>
          <a:lstStyle/>
          <a:p>
            <a:pPr marL="0" indent="0" algn="just">
              <a:buNone/>
            </a:pPr>
            <a:r>
              <a:rPr dirty="0"/>
              <a:t>[</a:t>
            </a:r>
            <a:r>
              <a:rPr lang="es-ES" dirty="0"/>
              <a:t>El formador introducirá </a:t>
            </a:r>
            <a:r>
              <a:rPr dirty="0" err="1"/>
              <a:t>detalles</a:t>
            </a:r>
            <a:r>
              <a:rPr dirty="0"/>
              <a:t> de cualquier MOU o acuerdo público-privado entre las fuerzas del orden público y los proveedores de servicios del sector privado y otros miembros de la industria, si corresponde]</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38</a:t>
            </a:fld>
            <a:endParaRPr lang="es-ES" dirty="0"/>
          </a:p>
        </p:txBody>
      </p:sp>
    </p:spTree>
    <p:extLst>
      <p:ext uri="{BB962C8B-B14F-4D97-AF65-F5344CB8AC3E}">
        <p14:creationId xmlns:p14="http://schemas.microsoft.com/office/powerpoint/2010/main" val="16434938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068"/>
            <a:ext cx="8229600" cy="951931"/>
          </a:xfrm>
        </p:spPr>
        <p:txBody>
          <a:bodyPr/>
          <a:lstStyle/>
          <a:p>
            <a:r>
              <a:rPr lang="en-US" sz="3400" b="1" dirty="0"/>
              <a:t>Acceso a los datos de la nube en poder de los proveedores de servicios nacionales</a:t>
            </a:r>
            <a:endParaRPr lang="es-ES" sz="3400" b="1" dirty="0"/>
          </a:p>
        </p:txBody>
      </p:sp>
      <p:sp>
        <p:nvSpPr>
          <p:cNvPr id="3" name="Content Placeholder 2"/>
          <p:cNvSpPr>
            <a:spLocks noGrp="1"/>
          </p:cNvSpPr>
          <p:nvPr>
            <p:ph idx="1"/>
          </p:nvPr>
        </p:nvSpPr>
        <p:spPr>
          <a:xfrm>
            <a:off x="457200" y="1929008"/>
            <a:ext cx="8229600" cy="4197155"/>
          </a:xfrm>
        </p:spPr>
        <p:txBody>
          <a:bodyPr/>
          <a:lstStyle/>
          <a:p>
            <a:pPr algn="just"/>
            <a:r>
              <a:rPr dirty="0"/>
              <a:t>Las fuerzas del orden y los jueces pueden usar poderes nacionales para </a:t>
            </a:r>
            <a:r>
              <a:rPr lang="en-US" b="1" u="sng" dirty="0"/>
              <a:t>datos en la nube</a:t>
            </a:r>
            <a:r>
              <a:rPr dirty="0"/>
              <a:t> en poder de proveedores de servicios nacionales dentro de la jurisdicción de su territorio</a:t>
            </a:r>
          </a:p>
        </p:txBody>
      </p:sp>
      <p:sp>
        <p:nvSpPr>
          <p:cNvPr id="4" name="Slide Number Placeholder 3"/>
          <p:cNvSpPr>
            <a:spLocks noGrp="1"/>
          </p:cNvSpPr>
          <p:nvPr>
            <p:ph type="sldNum" sz="quarter" idx="12"/>
          </p:nvPr>
        </p:nvSpPr>
        <p:spPr/>
        <p:txBody>
          <a:bodyPr/>
          <a:lstStyle/>
          <a:p>
            <a:fld id="{CBD56858-EB0B-D04D-B23C-7A827FD60C9F}" type="slidenum">
              <a:rPr lang="en-US" smtClean="0"/>
              <a:pPr/>
              <a:t>39</a:t>
            </a:fld>
            <a:endParaRPr lang="es-ES"/>
          </a:p>
        </p:txBody>
      </p:sp>
    </p:spTree>
    <p:extLst>
      <p:ext uri="{BB962C8B-B14F-4D97-AF65-F5344CB8AC3E}">
        <p14:creationId xmlns:p14="http://schemas.microsoft.com/office/powerpoint/2010/main" val="67784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fontScale="92500" lnSpcReduction="10000"/>
          </a:bodyPr>
          <a:lstStyle/>
          <a:p>
            <a:pPr algn="just">
              <a:spcBef>
                <a:spcPts val="600"/>
              </a:spcBef>
              <a:spcAft>
                <a:spcPts val="1200"/>
              </a:spcAft>
              <a:buNone/>
            </a:pPr>
            <a:r>
              <a:rPr lang="en-US" sz="2800" dirty="0"/>
              <a:t>Al final de esta sesión, los participantes podrán:</a:t>
            </a:r>
            <a:endParaRPr lang="es-ES" sz="2800" dirty="0"/>
          </a:p>
          <a:p>
            <a:pPr algn="just">
              <a:spcBef>
                <a:spcPts val="600"/>
              </a:spcBef>
              <a:spcAft>
                <a:spcPts val="1200"/>
              </a:spcAft>
            </a:pPr>
            <a:r>
              <a:rPr lang="en-US" sz="2800" dirty="0"/>
              <a:t>Reconocer que la cooperación con el sector privado es esencial para combatir la ciberdelincuencia</a:t>
            </a:r>
          </a:p>
          <a:p>
            <a:pPr algn="just">
              <a:spcBef>
                <a:spcPts val="600"/>
              </a:spcBef>
              <a:spcAft>
                <a:spcPts val="1200"/>
              </a:spcAft>
            </a:pPr>
            <a:r>
              <a:rPr lang="en-US" sz="2800" dirty="0"/>
              <a:t>Identificar los niveles de cooperación con la industria nacional (cooperación obligatoria y voluntaria) </a:t>
            </a:r>
          </a:p>
          <a:p>
            <a:pPr algn="just">
              <a:spcBef>
                <a:spcPts val="600"/>
              </a:spcBef>
              <a:spcAft>
                <a:spcPts val="1200"/>
              </a:spcAft>
            </a:pPr>
            <a:r>
              <a:rPr lang="en-US" sz="2800" dirty="0"/>
              <a:t>Identificar las diversas herramientas en la legislación nacional que permiten la cooperación obligatoria entre los organismos encargados de hacer cumplir la ley y la industria nacional</a:t>
            </a:r>
          </a:p>
          <a:p>
            <a:pPr algn="just">
              <a:spcBef>
                <a:spcPts val="600"/>
              </a:spcBef>
              <a:spcAft>
                <a:spcPts val="1200"/>
              </a:spcAft>
            </a:pPr>
            <a:r>
              <a:rPr lang="en-US" sz="2800" dirty="0"/>
              <a:t>Reconocer los desafíos que representan los datos de la nube con respecto a la realización de investigaciones de delito cibernético </a:t>
            </a:r>
          </a:p>
        </p:txBody>
      </p:sp>
      <p:sp>
        <p:nvSpPr>
          <p:cNvPr id="4" name="Title 1"/>
          <p:cNvSpPr>
            <a:spLocks noGrp="1"/>
          </p:cNvSpPr>
          <p:nvPr>
            <p:ph type="title"/>
          </p:nvPr>
        </p:nvSpPr>
        <p:spPr>
          <a:xfrm>
            <a:off x="457200" y="146050"/>
            <a:ext cx="8229600" cy="773266"/>
          </a:xfrm>
        </p:spPr>
        <p:txBody>
          <a:bodyPr/>
          <a:lstStyle/>
          <a:p>
            <a:r>
              <a:rPr lang="en-US" b="1" dirty="0"/>
              <a:t>Objetivos de la sesión</a:t>
            </a:r>
            <a:endParaRPr lang="es-E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4</a:t>
            </a:fld>
            <a:endParaRPr lang="es-ES" dirty="0"/>
          </a:p>
        </p:txBody>
      </p:sp>
    </p:spTree>
    <p:extLst>
      <p:ext uri="{BB962C8B-B14F-4D97-AF65-F5344CB8AC3E}">
        <p14:creationId xmlns:p14="http://schemas.microsoft.com/office/powerpoint/2010/main" val="8870153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Imagen de signo de interrogación">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a:t>Preguntas</a:t>
            </a:r>
            <a:endParaRPr lang="es-E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40</a:t>
            </a:fld>
            <a:endParaRPr lang="es-ES"/>
          </a:p>
        </p:txBody>
      </p:sp>
    </p:spTree>
    <p:extLst>
      <p:ext uri="{BB962C8B-B14F-4D97-AF65-F5344CB8AC3E}">
        <p14:creationId xmlns:p14="http://schemas.microsoft.com/office/powerpoint/2010/main" val="23208063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6221"/>
            <a:ext cx="8229600" cy="1899004"/>
          </a:xfrm>
        </p:spPr>
        <p:txBody>
          <a:bodyPr/>
          <a:lstStyle/>
          <a:p>
            <a:r>
              <a:rPr lang="en-GB" b="1" dirty="0"/>
              <a:t>Parte tres</a:t>
            </a:r>
            <a:br/>
            <a:r>
              <a:rPr lang="en-GB" b="1" dirty="0"/>
              <a:t>Acceso a los datos en poder de los proveedores de servicios multinacionales</a:t>
            </a:r>
            <a:endParaRPr lang="es-E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41</a:t>
            </a:fld>
            <a:endParaRPr lang="es-ES"/>
          </a:p>
        </p:txBody>
      </p:sp>
    </p:spTree>
    <p:extLst>
      <p:ext uri="{BB962C8B-B14F-4D97-AF65-F5344CB8AC3E}">
        <p14:creationId xmlns:p14="http://schemas.microsoft.com/office/powerpoint/2010/main" val="4849096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Introducción</a:t>
            </a:r>
            <a:endParaRPr lang="es-ES" sz="3400" b="1" dirty="0"/>
          </a:p>
        </p:txBody>
      </p:sp>
      <p:sp>
        <p:nvSpPr>
          <p:cNvPr id="3" name="Content Placeholder 2"/>
          <p:cNvSpPr>
            <a:spLocks noGrp="1"/>
          </p:cNvSpPr>
          <p:nvPr>
            <p:ph idx="1"/>
          </p:nvPr>
        </p:nvSpPr>
        <p:spPr/>
        <p:txBody>
          <a:bodyPr/>
          <a:lstStyle/>
          <a:p>
            <a:pPr algn="just"/>
            <a:r>
              <a:rPr dirty="0"/>
              <a:t>Retos en la construcción de una jurisdicción de largo alcance/extraterritorial a la luz de las normas existentes de derecho internacional</a:t>
            </a:r>
          </a:p>
          <a:p>
            <a:pPr algn="just"/>
            <a:endParaRPr lang="es-ES" dirty="0"/>
          </a:p>
          <a:p>
            <a:pPr algn="just"/>
            <a:r>
              <a:rPr dirty="0"/>
              <a:t>Hay tres niveles posibles de cooperación entre las fuerzas del orden y los proveedores de servicios extranjeros</a:t>
            </a:r>
          </a:p>
          <a:p>
            <a:pPr algn="just"/>
            <a:endParaRPr lang="es-E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42</a:t>
            </a:fld>
            <a:endParaRPr lang="es-ES"/>
          </a:p>
        </p:txBody>
      </p:sp>
    </p:spTree>
    <p:extLst>
      <p:ext uri="{BB962C8B-B14F-4D97-AF65-F5344CB8AC3E}">
        <p14:creationId xmlns:p14="http://schemas.microsoft.com/office/powerpoint/2010/main" val="9378442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Niveles de cooperación</a:t>
            </a:r>
            <a:endParaRPr lang="es-ES"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50756467"/>
              </p:ext>
            </p:extLst>
          </p:nvPr>
        </p:nvGraphicFramePr>
        <p:xfrm>
          <a:off x="457200" y="1258094"/>
          <a:ext cx="8387542"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43</a:t>
            </a:fld>
            <a:endParaRPr lang="es-ES"/>
          </a:p>
        </p:txBody>
      </p:sp>
    </p:spTree>
    <p:extLst>
      <p:ext uri="{BB962C8B-B14F-4D97-AF65-F5344CB8AC3E}">
        <p14:creationId xmlns:p14="http://schemas.microsoft.com/office/powerpoint/2010/main" val="31230437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7488"/>
            <a:ext cx="8329613" cy="1257300"/>
          </a:xfrm>
        </p:spPr>
        <p:txBody>
          <a:bodyPr/>
          <a:lstStyle/>
          <a:p>
            <a:r>
              <a:rPr lang="en-US" sz="3400" b="1" dirty="0"/>
              <a:t>Cooperación obligatoria</a:t>
            </a:r>
            <a:endParaRPr lang="es-ES" sz="3400" b="1" dirty="0"/>
          </a:p>
        </p:txBody>
      </p:sp>
      <p:sp>
        <p:nvSpPr>
          <p:cNvPr id="3" name="Content Placeholder 2"/>
          <p:cNvSpPr>
            <a:spLocks noGrp="1"/>
          </p:cNvSpPr>
          <p:nvPr>
            <p:ph idx="1"/>
          </p:nvPr>
        </p:nvSpPr>
        <p:spPr/>
        <p:txBody>
          <a:bodyPr>
            <a:normAutofit fontScale="85000" lnSpcReduction="10000"/>
          </a:bodyPr>
          <a:lstStyle/>
          <a:p>
            <a:pPr algn="just"/>
            <a:r>
              <a:rPr dirty="0"/>
              <a:t>Asistencia judicial recíproca a través de las autoridades gubernamentales (artículos 23 a 35 del Convenio de Budapest para la cooperación con las Partes)</a:t>
            </a:r>
          </a:p>
          <a:p>
            <a:pPr algn="just"/>
            <a:endParaRPr lang="es-ES" dirty="0"/>
          </a:p>
          <a:p>
            <a:pPr algn="just"/>
            <a:r>
              <a:rPr dirty="0"/>
              <a:t>Partes para hacer cumplir las solicitudes de ALM a través de sus propias medidas internas </a:t>
            </a:r>
            <a:endParaRPr lang="es-ES" dirty="0"/>
          </a:p>
          <a:p>
            <a:pPr algn="just"/>
            <a:endParaRPr lang="es-ES" dirty="0"/>
          </a:p>
          <a:p>
            <a:pPr algn="just"/>
            <a:r>
              <a:rPr dirty="0"/>
              <a:t>Emisión de la orden de presentación al proveedor de servicios que ofrece servicios en el territorio para obtener información específica del suscriptor </a:t>
            </a:r>
          </a:p>
          <a:p>
            <a:pPr algn="just"/>
            <a:endParaRPr lang="es-E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44</a:t>
            </a:fld>
            <a:endParaRPr lang="es-ES"/>
          </a:p>
        </p:txBody>
      </p:sp>
    </p:spTree>
    <p:extLst>
      <p:ext uri="{BB962C8B-B14F-4D97-AF65-F5344CB8AC3E}">
        <p14:creationId xmlns:p14="http://schemas.microsoft.com/office/powerpoint/2010/main" val="6328983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026"/>
            <a:ext cx="8229600" cy="1143000"/>
          </a:xfrm>
        </p:spPr>
        <p:txBody>
          <a:bodyPr/>
          <a:lstStyle/>
          <a:p>
            <a:r>
              <a:rPr lang="en-US" sz="3400" b="1" dirty="0"/>
              <a:t>Órdenes de presentación</a:t>
            </a:r>
            <a:endParaRPr lang="es-ES" sz="3400" b="1"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45</a:t>
            </a:fld>
            <a:endParaRPr lang="es-ES" dirty="0"/>
          </a:p>
        </p:txBody>
      </p:sp>
      <p:pic>
        <p:nvPicPr>
          <p:cNvPr id="6" name="Picture 5"/>
          <p:cNvPicPr>
            <a:picLocks noChangeAspect="1"/>
          </p:cNvPicPr>
          <p:nvPr/>
        </p:nvPicPr>
        <p:blipFill>
          <a:blip r:embed="rId3"/>
          <a:stretch>
            <a:fillRect/>
          </a:stretch>
        </p:blipFill>
        <p:spPr>
          <a:xfrm>
            <a:off x="1389887" y="751526"/>
            <a:ext cx="6492239" cy="6022638"/>
          </a:xfrm>
          <a:prstGeom prst="rect">
            <a:avLst/>
          </a:prstGeom>
        </p:spPr>
      </p:pic>
    </p:spTree>
    <p:extLst>
      <p:ext uri="{BB962C8B-B14F-4D97-AF65-F5344CB8AC3E}">
        <p14:creationId xmlns:p14="http://schemas.microsoft.com/office/powerpoint/2010/main" val="19073369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Conservación rápida de los datos informáticos almacenados</a:t>
            </a:r>
            <a:endParaRPr lang="es-ES" sz="3400" b="1" dirty="0"/>
          </a:p>
        </p:txBody>
      </p:sp>
      <p:sp>
        <p:nvSpPr>
          <p:cNvPr id="3" name="Content Placeholder 2"/>
          <p:cNvSpPr>
            <a:spLocks noGrp="1"/>
          </p:cNvSpPr>
          <p:nvPr>
            <p:ph idx="1"/>
          </p:nvPr>
        </p:nvSpPr>
        <p:spPr/>
        <p:txBody>
          <a:bodyPr/>
          <a:lstStyle/>
          <a:p>
            <a:pPr marL="0" indent="0" algn="just">
              <a:buNone/>
            </a:pPr>
            <a:r>
              <a:rPr dirty="0"/>
              <a:t>[</a:t>
            </a:r>
            <a:r>
              <a:rPr lang="es-ES" dirty="0"/>
              <a:t>El formador debe introducir la disposición correspondiente en el derecho interno</a:t>
            </a:r>
            <a:r>
              <a:rPr dirty="0"/>
              <a:t>]</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46</a:t>
            </a:fld>
            <a:endParaRPr lang="es-ES" dirty="0"/>
          </a:p>
        </p:txBody>
      </p:sp>
    </p:spTree>
    <p:extLst>
      <p:ext uri="{BB962C8B-B14F-4D97-AF65-F5344CB8AC3E}">
        <p14:creationId xmlns:p14="http://schemas.microsoft.com/office/powerpoint/2010/main" val="36644539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Solicitar a los proveedores de servicios multinacionales que preserven datos rápidamente</a:t>
            </a:r>
          </a:p>
        </p:txBody>
      </p:sp>
      <p:sp>
        <p:nvSpPr>
          <p:cNvPr id="3" name="Content Placeholder 2"/>
          <p:cNvSpPr>
            <a:spLocks noGrp="1"/>
          </p:cNvSpPr>
          <p:nvPr>
            <p:ph idx="1"/>
          </p:nvPr>
        </p:nvSpPr>
        <p:spPr>
          <a:xfrm>
            <a:off x="457200" y="1966586"/>
            <a:ext cx="8229600" cy="4159577"/>
          </a:xfrm>
        </p:spPr>
        <p:txBody>
          <a:bodyPr>
            <a:normAutofit fontScale="92500" lnSpcReduction="20000"/>
          </a:bodyPr>
          <a:lstStyle/>
          <a:p>
            <a:r>
              <a:rPr dirty="0"/>
              <a:t>(especifique)</a:t>
            </a:r>
            <a:r>
              <a:rPr lang="en-US" dirty="0"/>
              <a:t>	</a:t>
            </a:r>
          </a:p>
          <a:p>
            <a:pPr lvl="1"/>
            <a:r>
              <a:rPr dirty="0"/>
              <a:t>Autoridad que busca la conservación</a:t>
            </a:r>
          </a:p>
          <a:p>
            <a:pPr lvl="1"/>
            <a:r>
              <a:rPr dirty="0"/>
              <a:t>Delito que </a:t>
            </a:r>
            <a:r>
              <a:rPr dirty="0" err="1"/>
              <a:t>sujeto</a:t>
            </a:r>
            <a:r>
              <a:rPr dirty="0"/>
              <a:t> </a:t>
            </a:r>
            <a:r>
              <a:rPr lang="es-ES" dirty="0"/>
              <a:t>a</a:t>
            </a:r>
            <a:r>
              <a:rPr dirty="0"/>
              <a:t> investigación criminal</a:t>
            </a:r>
          </a:p>
          <a:p>
            <a:pPr lvl="1"/>
            <a:r>
              <a:rPr dirty="0"/>
              <a:t>Breve resumen de los hechos del caso</a:t>
            </a:r>
          </a:p>
          <a:p>
            <a:pPr lvl="1"/>
            <a:r>
              <a:rPr lang="es-ES" dirty="0"/>
              <a:t>D</a:t>
            </a:r>
            <a:r>
              <a:rPr dirty="0" err="1"/>
              <a:t>atos</a:t>
            </a:r>
            <a:r>
              <a:rPr dirty="0"/>
              <a:t> informáticos almacenados para ser conservados</a:t>
            </a:r>
          </a:p>
          <a:p>
            <a:pPr lvl="1"/>
            <a:r>
              <a:rPr dirty="0"/>
              <a:t>Cualquier información disponible sobre el custodio de los datos o la ubicación del sistema informático</a:t>
            </a:r>
          </a:p>
          <a:p>
            <a:pPr lvl="1"/>
            <a:r>
              <a:rPr dirty="0"/>
              <a:t>Necesidad de conservación</a:t>
            </a:r>
          </a:p>
          <a:p>
            <a:pPr lvl="1"/>
            <a:r>
              <a:rPr dirty="0"/>
              <a:t>Esa parte tiene la intención de presentar una solicitud de MLA</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47</a:t>
            </a:fld>
            <a:endParaRPr lang="es-ES" dirty="0"/>
          </a:p>
        </p:txBody>
      </p:sp>
    </p:spTree>
    <p:extLst>
      <p:ext uri="{BB962C8B-B14F-4D97-AF65-F5344CB8AC3E}">
        <p14:creationId xmlns:p14="http://schemas.microsoft.com/office/powerpoint/2010/main" val="1483717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Solicitar a los proveedores de servicios multinacionales que </a:t>
            </a:r>
            <a:r>
              <a:rPr lang="en-US" sz="3400" b="1" dirty="0" err="1"/>
              <a:t>conserven</a:t>
            </a:r>
            <a:r>
              <a:rPr lang="en-US" sz="3400" b="1" dirty="0"/>
              <a:t> datos rápidamente</a:t>
            </a:r>
            <a:endParaRPr lang="es-ES" sz="3400" b="1" dirty="0"/>
          </a:p>
        </p:txBody>
      </p:sp>
      <p:sp>
        <p:nvSpPr>
          <p:cNvPr id="3" name="Content Placeholder 2"/>
          <p:cNvSpPr>
            <a:spLocks noGrp="1"/>
          </p:cNvSpPr>
          <p:nvPr>
            <p:ph idx="1"/>
          </p:nvPr>
        </p:nvSpPr>
        <p:spPr>
          <a:xfrm>
            <a:off x="457200" y="1866378"/>
            <a:ext cx="8229600" cy="4259785"/>
          </a:xfrm>
        </p:spPr>
        <p:txBody>
          <a:bodyPr>
            <a:normAutofit fontScale="92500" lnSpcReduction="20000"/>
          </a:bodyPr>
          <a:lstStyle/>
          <a:p>
            <a:r>
              <a:rPr dirty="0"/>
              <a:t>Motivos para denegaciones:</a:t>
            </a:r>
          </a:p>
          <a:p>
            <a:pPr lvl="1" algn="just"/>
            <a:r>
              <a:rPr lang="en-US" b="1" u="sng" dirty="0"/>
              <a:t>Doble incriminación</a:t>
            </a:r>
            <a:r>
              <a:rPr lang="en-US" dirty="0"/>
              <a:t> solo si</a:t>
            </a:r>
            <a:r>
              <a:rPr dirty="0"/>
              <a:t> la parte exige la doble incriminación como condición para responder a otras solicitudes de asistencia judicial recíproca y cree que no se cumplirá esa condición</a:t>
            </a:r>
          </a:p>
          <a:p>
            <a:pPr lvl="1" algn="just"/>
            <a:r>
              <a:rPr dirty="0"/>
              <a:t>Solicitud en relación con un </a:t>
            </a:r>
            <a:r>
              <a:rPr lang="en-US" b="1" u="sng" dirty="0"/>
              <a:t>delito político</a:t>
            </a:r>
          </a:p>
          <a:p>
            <a:pPr lvl="1" algn="just"/>
            <a:r>
              <a:rPr dirty="0"/>
              <a:t>La ejecución de la solicitud </a:t>
            </a:r>
            <a:r>
              <a:rPr lang="en-US" b="1" u="sng" dirty="0"/>
              <a:t>atentará contra la soberanía</a:t>
            </a:r>
            <a:r>
              <a:rPr dirty="0"/>
              <a:t>, la </a:t>
            </a:r>
            <a:r>
              <a:rPr lang="en-US" b="1" u="sng" dirty="0"/>
              <a:t>seguridad</a:t>
            </a:r>
            <a:r>
              <a:rPr dirty="0"/>
              <a:t>, el </a:t>
            </a:r>
            <a:r>
              <a:rPr lang="en-US" b="1" i="1" u="sng" dirty="0"/>
              <a:t>orden público</a:t>
            </a:r>
            <a:r>
              <a:rPr dirty="0"/>
              <a:t> u otros intereses esenciales</a:t>
            </a:r>
          </a:p>
          <a:p>
            <a:pPr lvl="1" algn="just"/>
            <a:endParaRPr lang="es-ES" i="1" dirty="0"/>
          </a:p>
          <a:p>
            <a:pPr algn="just"/>
            <a:r>
              <a:rPr dirty="0"/>
              <a:t>Período de conservación – </a:t>
            </a:r>
            <a:r>
              <a:rPr lang="en-US" b="1" u="sng" dirty="0"/>
              <a:t>al menos 60 días</a:t>
            </a:r>
          </a:p>
          <a:p>
            <a:pPr lvl="1"/>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48</a:t>
            </a:fld>
            <a:endParaRPr lang="es-ES" dirty="0"/>
          </a:p>
        </p:txBody>
      </p:sp>
    </p:spTree>
    <p:extLst>
      <p:ext uri="{BB962C8B-B14F-4D97-AF65-F5344CB8AC3E}">
        <p14:creationId xmlns:p14="http://schemas.microsoft.com/office/powerpoint/2010/main" val="1099844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r>
              <a:rPr lang="en-US" sz="3400" b="1" dirty="0"/>
              <a:t>Revelación rápida de datos de tráfico conservados</a:t>
            </a:r>
            <a:endParaRPr lang="es-ES" sz="3400" b="1" dirty="0"/>
          </a:p>
        </p:txBody>
      </p:sp>
      <p:sp>
        <p:nvSpPr>
          <p:cNvPr id="3" name="Content Placeholder 2"/>
          <p:cNvSpPr>
            <a:spLocks noGrp="1"/>
          </p:cNvSpPr>
          <p:nvPr>
            <p:ph idx="1"/>
          </p:nvPr>
        </p:nvSpPr>
        <p:spPr/>
        <p:txBody>
          <a:bodyPr/>
          <a:lstStyle/>
          <a:p>
            <a:pPr marL="0" indent="0">
              <a:buNone/>
            </a:pPr>
            <a:r>
              <a:rPr dirty="0"/>
              <a:t>[</a:t>
            </a:r>
            <a:r>
              <a:rPr lang="es-ES" dirty="0"/>
              <a:t>El formador debe introducir la disposición correspondiente en el derecho interno</a:t>
            </a:r>
            <a:r>
              <a:rPr dirty="0"/>
              <a:t>]</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49</a:t>
            </a:fld>
            <a:endParaRPr lang="es-ES" dirty="0"/>
          </a:p>
        </p:txBody>
      </p:sp>
    </p:spTree>
    <p:extLst>
      <p:ext uri="{BB962C8B-B14F-4D97-AF65-F5344CB8AC3E}">
        <p14:creationId xmlns:p14="http://schemas.microsoft.com/office/powerpoint/2010/main" val="2858171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a:spcBef>
                <a:spcPts val="600"/>
              </a:spcBef>
              <a:spcAft>
                <a:spcPts val="1200"/>
              </a:spcAft>
              <a:buNone/>
            </a:pPr>
            <a:r>
              <a:rPr lang="en-US" sz="2000" dirty="0"/>
              <a:t>Y para:</a:t>
            </a:r>
            <a:endParaRPr lang="es-ES" sz="2000" dirty="0"/>
          </a:p>
          <a:p>
            <a:pPr algn="just">
              <a:spcBef>
                <a:spcPts val="600"/>
              </a:spcBef>
              <a:spcAft>
                <a:spcPts val="1200"/>
              </a:spcAft>
            </a:pPr>
            <a:r>
              <a:rPr lang="en-US" sz="2000" dirty="0"/>
              <a:t>Identificar los diferentes niveles en los que la cooperación puede tener lugar con la industria extranjera</a:t>
            </a:r>
          </a:p>
          <a:p>
            <a:pPr algn="just">
              <a:spcBef>
                <a:spcPts val="600"/>
              </a:spcBef>
              <a:spcAft>
                <a:spcPts val="1200"/>
              </a:spcAft>
            </a:pPr>
            <a:r>
              <a:rPr lang="en-US" sz="2000" dirty="0"/>
              <a:t>Explicar los obstáculos que tienen los organismos encargados de hacer cumplir la ley con respecto al acceso a los datos en poder de los proveedores de servicios multinacionales </a:t>
            </a:r>
          </a:p>
          <a:p>
            <a:pPr algn="just">
              <a:spcBef>
                <a:spcPts val="600"/>
              </a:spcBef>
              <a:spcAft>
                <a:spcPts val="1200"/>
              </a:spcAft>
            </a:pPr>
            <a:r>
              <a:rPr lang="en-US" sz="2000" dirty="0"/>
              <a:t>Identificar que la cooperación puede ocurrir formalmente a través de los gobiernos o de manera informal por los funcionarios encargados de hacer cumplir la ley directamente con los proveedores de servicios multinacionales</a:t>
            </a:r>
          </a:p>
          <a:p>
            <a:pPr algn="just">
              <a:spcBef>
                <a:spcPts val="600"/>
              </a:spcBef>
              <a:spcAft>
                <a:spcPts val="1200"/>
              </a:spcAft>
            </a:pPr>
            <a:r>
              <a:rPr lang="en-US" sz="2000" dirty="0"/>
              <a:t>Discutir ejemplos de cooperación con proveedores de servicios multinacionales para obtener acceso a datos</a:t>
            </a:r>
          </a:p>
          <a:p>
            <a:pPr algn="just">
              <a:spcBef>
                <a:spcPts val="600"/>
              </a:spcBef>
              <a:spcAft>
                <a:spcPts val="1200"/>
              </a:spcAft>
            </a:pPr>
            <a:r>
              <a:rPr lang="en-US" sz="2000" dirty="0"/>
              <a:t>Identificar los desafíos comúnmente enfrentados con respecto a la cooperación directa con proveedores de servicios multinacionales </a:t>
            </a:r>
          </a:p>
        </p:txBody>
      </p:sp>
      <p:sp>
        <p:nvSpPr>
          <p:cNvPr id="4" name="Title 1"/>
          <p:cNvSpPr>
            <a:spLocks noGrp="1"/>
          </p:cNvSpPr>
          <p:nvPr>
            <p:ph type="title"/>
          </p:nvPr>
        </p:nvSpPr>
        <p:spPr>
          <a:xfrm>
            <a:off x="457200" y="146050"/>
            <a:ext cx="8229600" cy="773266"/>
          </a:xfrm>
        </p:spPr>
        <p:txBody>
          <a:bodyPr/>
          <a:lstStyle/>
          <a:p>
            <a:r>
              <a:rPr lang="en-US" b="1" dirty="0"/>
              <a:t>Objetivos de la sesión</a:t>
            </a:r>
            <a:endParaRPr lang="es-E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5</a:t>
            </a:fld>
            <a:endParaRPr lang="es-E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r>
              <a:rPr lang="en-US" sz="3400" b="1" dirty="0"/>
              <a:t>Solicitar a los proveedores de servicios multinacionales que revelen datos de tráfico</a:t>
            </a:r>
            <a:endParaRPr lang="es-ES" sz="3400" b="1" dirty="0"/>
          </a:p>
        </p:txBody>
      </p:sp>
      <p:sp>
        <p:nvSpPr>
          <p:cNvPr id="3" name="Content Placeholder 2"/>
          <p:cNvSpPr>
            <a:spLocks noGrp="1"/>
          </p:cNvSpPr>
          <p:nvPr>
            <p:ph idx="1"/>
          </p:nvPr>
        </p:nvSpPr>
        <p:spPr>
          <a:xfrm>
            <a:off x="457200" y="1979112"/>
            <a:ext cx="8229600" cy="4147051"/>
          </a:xfrm>
        </p:spPr>
        <p:txBody>
          <a:bodyPr>
            <a:normAutofit fontScale="92500" lnSpcReduction="10000"/>
          </a:bodyPr>
          <a:lstStyle/>
          <a:p>
            <a:pPr algn="just"/>
            <a:r>
              <a:rPr dirty="0"/>
              <a:t>Divulgación de una cantidad suficiente de datos de tráfico para identificar al proveedor del servicio y la ruta de una comunicación</a:t>
            </a:r>
          </a:p>
          <a:p>
            <a:endParaRPr lang="es-ES" dirty="0"/>
          </a:p>
          <a:p>
            <a:r>
              <a:rPr dirty="0"/>
              <a:t>La revelación puede ser retenida si:</a:t>
            </a:r>
          </a:p>
          <a:p>
            <a:pPr lvl="1" algn="just"/>
            <a:r>
              <a:rPr dirty="0"/>
              <a:t>Solicitud en relación con un </a:t>
            </a:r>
            <a:r>
              <a:rPr lang="en-US" b="1" u="sng" dirty="0"/>
              <a:t>delito político</a:t>
            </a:r>
          </a:p>
          <a:p>
            <a:pPr lvl="1" algn="just"/>
            <a:r>
              <a:rPr dirty="0"/>
              <a:t>La ejecución de la solicitud </a:t>
            </a:r>
            <a:r>
              <a:rPr lang="en-US" b="1" u="sng" dirty="0"/>
              <a:t>atentará contra la soberanía</a:t>
            </a:r>
            <a:r>
              <a:rPr dirty="0"/>
              <a:t>, la </a:t>
            </a:r>
            <a:r>
              <a:rPr lang="en-US" b="1" u="sng" dirty="0"/>
              <a:t>seguridad</a:t>
            </a:r>
            <a:r>
              <a:rPr dirty="0"/>
              <a:t>, el </a:t>
            </a:r>
            <a:r>
              <a:rPr lang="en-US" b="1" i="1" u="sng" dirty="0"/>
              <a:t>orden público</a:t>
            </a:r>
            <a:r>
              <a:rPr dirty="0"/>
              <a:t> u otros intereses esenciales</a:t>
            </a:r>
          </a:p>
          <a:p>
            <a:pPr lvl="1"/>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50</a:t>
            </a:fld>
            <a:endParaRPr lang="es-ES" dirty="0"/>
          </a:p>
        </p:txBody>
      </p:sp>
    </p:spTree>
    <p:extLst>
      <p:ext uri="{BB962C8B-B14F-4D97-AF65-F5344CB8AC3E}">
        <p14:creationId xmlns:p14="http://schemas.microsoft.com/office/powerpoint/2010/main" val="39419750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Asistencia mutua con respecto al acceso a los datos informáticos almacenados</a:t>
            </a:r>
            <a:endParaRPr lang="es-ES" sz="3400" dirty="0"/>
          </a:p>
        </p:txBody>
      </p:sp>
      <p:sp>
        <p:nvSpPr>
          <p:cNvPr id="3" name="Content Placeholder 2"/>
          <p:cNvSpPr>
            <a:spLocks noGrp="1"/>
          </p:cNvSpPr>
          <p:nvPr>
            <p:ph idx="1"/>
          </p:nvPr>
        </p:nvSpPr>
        <p:spPr>
          <a:xfrm>
            <a:off x="457200" y="1866378"/>
            <a:ext cx="8229600" cy="4259785"/>
          </a:xfrm>
        </p:spPr>
        <p:txBody>
          <a:bodyPr/>
          <a:lstStyle/>
          <a:p>
            <a:pPr marL="0" indent="0">
              <a:buNone/>
            </a:pPr>
            <a:r>
              <a:rPr dirty="0"/>
              <a:t>[</a:t>
            </a:r>
            <a:r>
              <a:rPr lang="es-ES" dirty="0"/>
              <a:t>El formador debe introducir la disposición correspondiente en el derecho interno</a:t>
            </a:r>
            <a:r>
              <a:rPr dirty="0"/>
              <a:t>]</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51</a:t>
            </a:fld>
            <a:endParaRPr lang="es-ES" dirty="0"/>
          </a:p>
        </p:txBody>
      </p:sp>
    </p:spTree>
    <p:extLst>
      <p:ext uri="{BB962C8B-B14F-4D97-AF65-F5344CB8AC3E}">
        <p14:creationId xmlns:p14="http://schemas.microsoft.com/office/powerpoint/2010/main" val="27874715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Solicitar a proveedores de servicios extranjeros que accedan a los datos almacenados</a:t>
            </a:r>
            <a:endParaRPr lang="es-ES" sz="3400" b="1" dirty="0"/>
          </a:p>
        </p:txBody>
      </p:sp>
      <p:sp>
        <p:nvSpPr>
          <p:cNvPr id="3" name="Content Placeholder 2"/>
          <p:cNvSpPr>
            <a:spLocks noGrp="1"/>
          </p:cNvSpPr>
          <p:nvPr>
            <p:ph idx="1"/>
          </p:nvPr>
        </p:nvSpPr>
        <p:spPr>
          <a:xfrm>
            <a:off x="457200" y="2054268"/>
            <a:ext cx="8229600" cy="4071895"/>
          </a:xfrm>
        </p:spPr>
        <p:txBody>
          <a:bodyPr/>
          <a:lstStyle/>
          <a:p>
            <a:pPr algn="just"/>
            <a:r>
              <a:rPr dirty="0"/>
              <a:t>Solicitud de registro, acceso similar, confiscación o similarmente seguro </a:t>
            </a:r>
            <a:endParaRPr lang="es-ES" dirty="0"/>
          </a:p>
          <a:p>
            <a:pPr algn="just"/>
            <a:r>
              <a:rPr dirty="0"/>
              <a:t>Para una respuesta rápida:</a:t>
            </a:r>
          </a:p>
          <a:p>
            <a:pPr lvl="1" algn="just"/>
            <a:r>
              <a:rPr lang="es-ES" dirty="0"/>
              <a:t>L</a:t>
            </a:r>
            <a:r>
              <a:rPr dirty="0"/>
              <a:t>a solicitud debe tener fundamentos de que los datos son particularmente vulnerables a la pérdida o modificación</a:t>
            </a:r>
          </a:p>
          <a:p>
            <a:pPr lvl="1" algn="just"/>
            <a:r>
              <a:rPr dirty="0"/>
              <a:t>El MLAT y las leyes deberían permitir responder rápidamente</a:t>
            </a:r>
          </a:p>
          <a:p>
            <a:pPr algn="just"/>
            <a:endParaRPr lang="es-ES" dirty="0"/>
          </a:p>
        </p:txBody>
      </p:sp>
      <p:sp>
        <p:nvSpPr>
          <p:cNvPr id="4" name="Slide Number Placeholder 3"/>
          <p:cNvSpPr>
            <a:spLocks noGrp="1"/>
          </p:cNvSpPr>
          <p:nvPr>
            <p:ph type="sldNum" sz="quarter" idx="12"/>
          </p:nvPr>
        </p:nvSpPr>
        <p:spPr>
          <a:xfrm>
            <a:off x="6553200" y="6356350"/>
            <a:ext cx="2133600" cy="365125"/>
          </a:xfrm>
        </p:spPr>
        <p:txBody>
          <a:bodyPr/>
          <a:lstStyle/>
          <a:p>
            <a:r>
              <a:rPr dirty="0"/>
              <a:t>!</a:t>
            </a:r>
            <a:fld id="{CBD56858-EB0B-D04D-B23C-7A827FD60C9F}" type="slidenum">
              <a:rPr lang="en-US" smtClean="0"/>
              <a:pPr/>
              <a:t>52</a:t>
            </a:fld>
            <a:endParaRPr lang="es-ES" dirty="0"/>
          </a:p>
        </p:txBody>
      </p:sp>
    </p:spTree>
    <p:extLst>
      <p:ext uri="{BB962C8B-B14F-4D97-AF65-F5344CB8AC3E}">
        <p14:creationId xmlns:p14="http://schemas.microsoft.com/office/powerpoint/2010/main" val="4977125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Asistencia mutua con respecto a la recopilación de datos de tráfico en tiempo real</a:t>
            </a:r>
            <a:endParaRPr lang="es-ES" sz="3400" dirty="0"/>
          </a:p>
        </p:txBody>
      </p:sp>
      <p:sp>
        <p:nvSpPr>
          <p:cNvPr id="3" name="Content Placeholder 2"/>
          <p:cNvSpPr>
            <a:spLocks noGrp="1"/>
          </p:cNvSpPr>
          <p:nvPr>
            <p:ph idx="1"/>
          </p:nvPr>
        </p:nvSpPr>
        <p:spPr>
          <a:xfrm>
            <a:off x="457200" y="1853852"/>
            <a:ext cx="8229600" cy="4272311"/>
          </a:xfrm>
        </p:spPr>
        <p:txBody>
          <a:bodyPr/>
          <a:lstStyle/>
          <a:p>
            <a:pPr marL="0" indent="0">
              <a:buNone/>
            </a:pPr>
            <a:r>
              <a:rPr dirty="0"/>
              <a:t>[</a:t>
            </a:r>
            <a:r>
              <a:rPr lang="es-ES" dirty="0"/>
              <a:t>El formador debe introducir la disposición correspondiente en el derecho interno</a:t>
            </a:r>
            <a:r>
              <a:rPr dirty="0"/>
              <a:t>]</a:t>
            </a:r>
          </a:p>
          <a:p>
            <a:pPr marL="0" indent="0">
              <a:buNone/>
            </a:pP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53</a:t>
            </a:fld>
            <a:endParaRPr lang="es-ES" dirty="0"/>
          </a:p>
        </p:txBody>
      </p:sp>
    </p:spTree>
    <p:extLst>
      <p:ext uri="{BB962C8B-B14F-4D97-AF65-F5344CB8AC3E}">
        <p14:creationId xmlns:p14="http://schemas.microsoft.com/office/powerpoint/2010/main" val="12483359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Solicitar a los proveedores de servicios multinacionales que recopilen datos de tráfico en tiempo real</a:t>
            </a:r>
            <a:endParaRPr lang="es-ES" sz="3400" b="1" dirty="0"/>
          </a:p>
        </p:txBody>
      </p:sp>
      <p:sp>
        <p:nvSpPr>
          <p:cNvPr id="3" name="Content Placeholder 2"/>
          <p:cNvSpPr>
            <a:spLocks noGrp="1"/>
          </p:cNvSpPr>
          <p:nvPr>
            <p:ph idx="1"/>
          </p:nvPr>
        </p:nvSpPr>
        <p:spPr>
          <a:xfrm>
            <a:off x="457200" y="1929008"/>
            <a:ext cx="8229600" cy="4197155"/>
          </a:xfrm>
        </p:spPr>
        <p:txBody>
          <a:bodyPr/>
          <a:lstStyle/>
          <a:p>
            <a:pPr algn="just"/>
            <a:r>
              <a:rPr dirty="0"/>
              <a:t>Asistencia con respecto a comunicaciones específicas </a:t>
            </a:r>
          </a:p>
          <a:p>
            <a:pPr algn="just"/>
            <a:r>
              <a:rPr dirty="0"/>
              <a:t>Debe proporcionar dicha asistencia si la recopilación de datos de tráfico en tiempo real estuviera disponible en un caso doméstico similar</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54</a:t>
            </a:fld>
            <a:endParaRPr lang="es-ES" dirty="0"/>
          </a:p>
        </p:txBody>
      </p:sp>
    </p:spTree>
    <p:extLst>
      <p:ext uri="{BB962C8B-B14F-4D97-AF65-F5344CB8AC3E}">
        <p14:creationId xmlns:p14="http://schemas.microsoft.com/office/powerpoint/2010/main" val="17287752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Cooperación voluntaria con el mandato legal</a:t>
            </a:r>
            <a:endParaRPr lang="es-ES" sz="3400" dirty="0"/>
          </a:p>
        </p:txBody>
      </p:sp>
      <p:sp>
        <p:nvSpPr>
          <p:cNvPr id="3" name="Content Placeholder 2"/>
          <p:cNvSpPr>
            <a:spLocks noGrp="1"/>
          </p:cNvSpPr>
          <p:nvPr>
            <p:ph idx="1"/>
          </p:nvPr>
        </p:nvSpPr>
        <p:spPr/>
        <p:txBody>
          <a:bodyPr/>
          <a:lstStyle/>
          <a:p>
            <a:pPr algn="just"/>
            <a:r>
              <a:rPr dirty="0"/>
              <a:t>[</a:t>
            </a:r>
            <a:r>
              <a:rPr lang="es-ES" dirty="0"/>
              <a:t>El formador debe introducir </a:t>
            </a:r>
            <a:r>
              <a:rPr dirty="0" err="1"/>
              <a:t>elementos</a:t>
            </a:r>
            <a:r>
              <a:rPr dirty="0"/>
              <a:t> de la legislación nacional relativos al acceso transfronterizo de datos informáticos almacenados cuando estén disponibles públicamente o con consentimiento]</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55</a:t>
            </a:fld>
            <a:endParaRPr lang="es-ES" dirty="0"/>
          </a:p>
        </p:txBody>
      </p:sp>
    </p:spTree>
    <p:extLst>
      <p:ext uri="{BB962C8B-B14F-4D97-AF65-F5344CB8AC3E}">
        <p14:creationId xmlns:p14="http://schemas.microsoft.com/office/powerpoint/2010/main" val="12288929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solidFill>
                  <a:schemeClr val="tx1"/>
                </a:solidFill>
              </a:rPr>
              <a:pPr>
                <a:defRPr/>
              </a:pPr>
              <a:t>56</a:t>
            </a:fld>
            <a:endParaRPr lang="es-ES">
              <a:solidFill>
                <a:schemeClr val="tx1"/>
              </a:solidFill>
            </a:endParaRPr>
          </a:p>
        </p:txBody>
      </p:sp>
      <p:sp>
        <p:nvSpPr>
          <p:cNvPr id="5" name="Rectangle 2"/>
          <p:cNvSpPr txBox="1">
            <a:spLocks/>
          </p:cNvSpPr>
          <p:nvPr/>
        </p:nvSpPr>
        <p:spPr bwMode="auto">
          <a:xfrm>
            <a:off x="457200" y="136525"/>
            <a:ext cx="8229600" cy="172898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s-ES" altLang="sr-Latn-RS" sz="2400" b="1" i="1" dirty="0">
              <a:cs typeface="Times New Roman" pitchFamily="18" charset="0"/>
            </a:endParaRPr>
          </a:p>
          <a:p>
            <a:pPr algn="ctr" eaLnBrk="1" hangingPunct="1">
              <a:lnSpc>
                <a:spcPct val="80000"/>
              </a:lnSpc>
              <a:buFont typeface="Arial" charset="0"/>
              <a:buNone/>
            </a:pPr>
            <a:r>
              <a:rPr lang="en-GB" altLang="sr-Latn-RS" b="1" i="1" dirty="0"/>
              <a:t>Acceso transfronterizo a datos informáticos almacenados</a:t>
            </a:r>
            <a:endParaRPr lang="es-ES" altLang="sr-Latn-RS" b="1" i="1" dirty="0">
              <a:cs typeface="Times New Roman" pitchFamily="18" charset="0"/>
            </a:endParaRPr>
          </a:p>
          <a:p>
            <a:pPr algn="ctr" eaLnBrk="1" hangingPunct="1">
              <a:lnSpc>
                <a:spcPct val="80000"/>
              </a:lnSpc>
              <a:buFont typeface="Arial" charset="0"/>
              <a:buNone/>
            </a:pPr>
            <a:r>
              <a:rPr lang="en-GB" altLang="sr-Latn-RS" b="1" i="1" dirty="0"/>
              <a:t>(Artículo 32 - Convenio de Budapest)</a:t>
            </a:r>
          </a:p>
          <a:p>
            <a:pPr marL="0" indent="0">
              <a:lnSpc>
                <a:spcPct val="90000"/>
              </a:lnSpc>
              <a:buNone/>
            </a:pPr>
            <a:endParaRPr lang="es-ES" sz="2400" b="1" dirty="0"/>
          </a:p>
          <a:p>
            <a:pPr>
              <a:lnSpc>
                <a:spcPct val="90000"/>
              </a:lnSpc>
              <a:spcBef>
                <a:spcPts val="600"/>
              </a:spcBef>
              <a:spcAft>
                <a:spcPts val="1200"/>
              </a:spcAft>
            </a:pPr>
            <a:r>
              <a:rPr lang="en-GB" sz="2800" i="1" dirty="0" err="1"/>
              <a:t>Posibilidad</a:t>
            </a:r>
            <a:r>
              <a:rPr lang="en-GB" sz="2800" i="1" dirty="0"/>
              <a:t> dada a las fuerzas del orden público de una Parte de obtener pruebas almacenadas en una computadora ubicada físicamente en el territorio de otra Parte</a:t>
            </a:r>
          </a:p>
          <a:p>
            <a:pPr>
              <a:lnSpc>
                <a:spcPct val="90000"/>
              </a:lnSpc>
              <a:spcBef>
                <a:spcPts val="600"/>
              </a:spcBef>
              <a:spcAft>
                <a:spcPts val="1200"/>
              </a:spcAft>
            </a:pPr>
            <a:r>
              <a:rPr lang="en-GB" sz="2800" i="1" dirty="0"/>
              <a:t>Sin solicitud de cooperación internacional si, durante una investigación concreta, los funcionarios a cargo</a:t>
            </a:r>
          </a:p>
          <a:p>
            <a:pPr lvl="1">
              <a:lnSpc>
                <a:spcPct val="90000"/>
              </a:lnSpc>
              <a:spcBef>
                <a:spcPts val="600"/>
              </a:spcBef>
              <a:spcAft>
                <a:spcPts val="1200"/>
              </a:spcAft>
            </a:pPr>
            <a:r>
              <a:rPr lang="en-GB" sz="2400" i="1" dirty="0"/>
              <a:t>necesitan obtener información de fuente abierta desde una computadora ubicada en un país extranjero; o </a:t>
            </a:r>
            <a:endParaRPr lang="es-ES" sz="2400" i="1" dirty="0"/>
          </a:p>
          <a:p>
            <a:pPr lvl="1">
              <a:lnSpc>
                <a:spcPct val="90000"/>
              </a:lnSpc>
              <a:spcBef>
                <a:spcPts val="600"/>
              </a:spcBef>
              <a:spcAft>
                <a:spcPts val="1200"/>
              </a:spcAft>
            </a:pPr>
            <a:r>
              <a:rPr lang="en-GB" sz="2400" i="1" dirty="0"/>
              <a:t>acceder a los datos con el consentimiento legal y voluntario de la persona legalmente autorizada</a:t>
            </a:r>
          </a:p>
        </p:txBody>
      </p:sp>
    </p:spTree>
    <p:extLst>
      <p:ext uri="{BB962C8B-B14F-4D97-AF65-F5344CB8AC3E}">
        <p14:creationId xmlns:p14="http://schemas.microsoft.com/office/powerpoint/2010/main" val="13225449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0" y="274638"/>
            <a:ext cx="9144000" cy="1346200"/>
          </a:xfrm>
        </p:spPr>
        <p:txBody>
          <a:bodyPr/>
          <a:lstStyle/>
          <a:p>
            <a:pPr>
              <a:lnSpc>
                <a:spcPct val="90000"/>
              </a:lnSpc>
              <a:defRPr/>
            </a:pPr>
            <a:r>
              <a:rPr lang="en-GB" sz="3600" b="1" dirty="0"/>
              <a:t>Artículo 32 - Acceso transfronterizo a datos informáticos almacenados con consentimiento o </a:t>
            </a:r>
            <a:r>
              <a:rPr lang="en-GB" sz="3600" b="1" dirty="0" err="1"/>
              <a:t>cuando</a:t>
            </a:r>
            <a:r>
              <a:rPr lang="en-GB" sz="3600" b="1" dirty="0"/>
              <a:t> </a:t>
            </a:r>
            <a:r>
              <a:rPr lang="en-GB" sz="3600" b="1" dirty="0" err="1"/>
              <a:t>estén</a:t>
            </a:r>
            <a:r>
              <a:rPr lang="en-GB" sz="3600" b="1" dirty="0"/>
              <a:t> </a:t>
            </a:r>
            <a:r>
              <a:rPr lang="en-GB" sz="3600" b="1" dirty="0" err="1"/>
              <a:t>disponibles</a:t>
            </a:r>
            <a:r>
              <a:rPr lang="en-GB" sz="3600" b="1" dirty="0"/>
              <a:t> públicamente</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57</a:t>
            </a:fld>
            <a:endParaRPr lang="es-ES" dirty="0">
              <a:solidFill>
                <a:schemeClr val="tx1"/>
              </a:solidFill>
            </a:endParaRPr>
          </a:p>
        </p:txBody>
      </p:sp>
      <p:sp>
        <p:nvSpPr>
          <p:cNvPr id="6" name="Marcador de Posição de Conteúdo 2"/>
          <p:cNvSpPr>
            <a:spLocks noGrp="1"/>
          </p:cNvSpPr>
          <p:nvPr>
            <p:ph idx="1"/>
          </p:nvPr>
        </p:nvSpPr>
        <p:spPr>
          <a:xfrm>
            <a:off x="457200" y="2124220"/>
            <a:ext cx="8335108" cy="4158835"/>
          </a:xfrm>
        </p:spPr>
        <p:txBody>
          <a:bodyPr>
            <a:normAutofit lnSpcReduction="10000"/>
          </a:bodyPr>
          <a:lstStyle/>
          <a:p>
            <a:pPr marL="0" indent="0" algn="just">
              <a:spcBef>
                <a:spcPts val="600"/>
              </a:spcBef>
              <a:spcAft>
                <a:spcPts val="1200"/>
              </a:spcAft>
              <a:buFont typeface="Arial" pitchFamily="34" charset="0"/>
              <a:buNone/>
            </a:pPr>
            <a:r>
              <a:rPr dirty="0"/>
              <a:t>Una Parte podrá, </a:t>
            </a:r>
            <a:r>
              <a:rPr lang="en-GB" b="1" dirty="0">
                <a:solidFill>
                  <a:srgbClr val="FF0000"/>
                </a:solidFill>
              </a:rPr>
              <a:t>sin la autorización de otra Parte</a:t>
            </a:r>
            <a:r>
              <a:rPr dirty="0"/>
              <a:t>:</a:t>
            </a:r>
          </a:p>
          <a:p>
            <a:pPr marL="514350" indent="-514350" algn="just">
              <a:spcBef>
                <a:spcPts val="600"/>
              </a:spcBef>
              <a:spcAft>
                <a:spcPts val="1200"/>
              </a:spcAft>
              <a:buFont typeface="+mj-lt"/>
              <a:buAutoNum type="alphaLcParenR"/>
            </a:pPr>
            <a:r>
              <a:rPr lang="en-GB" sz="2400" dirty="0"/>
              <a:t>acceder a datos de computadora almacenados disponibles públicamente (código abierto), independientemente de dónde se encuentren geográficamente los datos; o</a:t>
            </a:r>
            <a:endParaRPr lang="es-ES" sz="2400" dirty="0">
              <a:ea typeface="ＭＳ Ｐゴシック" pitchFamily="34" charset="-128"/>
            </a:endParaRPr>
          </a:p>
          <a:p>
            <a:pPr marL="514350" indent="-514350" algn="just">
              <a:spcBef>
                <a:spcPts val="600"/>
              </a:spcBef>
              <a:spcAft>
                <a:spcPts val="1200"/>
              </a:spcAft>
              <a:buFont typeface="+mj-lt"/>
              <a:buAutoNum type="alphaLcParenR"/>
            </a:pPr>
            <a:r>
              <a:rPr lang="en-GB" sz="2400" dirty="0"/>
              <a:t>acceder o recibir, a través de un sistema informático en su territorio, datos informáticos almacenados ubicados en otra Parte, si la Parte obtiene el consentimiento legal y voluntario de la persona que tiene la autoridad legal para divulgar los datos a la Parte a través de ese sistema informático.</a:t>
            </a:r>
            <a:endParaRPr lang="es-ES" sz="2400" dirty="0">
              <a:ea typeface="ＭＳ Ｐゴシック" pitchFamily="34" charset="-128"/>
            </a:endParaRPr>
          </a:p>
        </p:txBody>
      </p:sp>
    </p:spTree>
    <p:extLst>
      <p:ext uri="{BB962C8B-B14F-4D97-AF65-F5344CB8AC3E}">
        <p14:creationId xmlns:p14="http://schemas.microsoft.com/office/powerpoint/2010/main" val="23127140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Sin autorización</a:t>
            </a:r>
            <a:r>
              <a:rPr dirty="0"/>
              <a:t> </a:t>
            </a:r>
            <a:endParaRPr lang="es-ES" b="1" dirty="0"/>
          </a:p>
        </p:txBody>
      </p:sp>
      <p:sp>
        <p:nvSpPr>
          <p:cNvPr id="3" name="Content Placeholder 2"/>
          <p:cNvSpPr>
            <a:spLocks noGrp="1"/>
          </p:cNvSpPr>
          <p:nvPr>
            <p:ph idx="1"/>
          </p:nvPr>
        </p:nvSpPr>
        <p:spPr/>
        <p:txBody>
          <a:bodyPr/>
          <a:lstStyle/>
          <a:p>
            <a:pPr algn="just"/>
            <a:r>
              <a:rPr dirty="0"/>
              <a:t>No requiere asistencia mutua entre las Partes</a:t>
            </a:r>
          </a:p>
          <a:p>
            <a:pPr algn="just"/>
            <a:endParaRPr lang="es-ES" dirty="0"/>
          </a:p>
          <a:p>
            <a:pPr algn="just"/>
            <a:r>
              <a:rPr dirty="0"/>
              <a:t>No requiere notificación a la otra parte</a:t>
            </a:r>
          </a:p>
          <a:p>
            <a:pPr algn="just"/>
            <a:endParaRPr lang="es-ES" dirty="0"/>
          </a:p>
          <a:p>
            <a:pPr algn="just"/>
            <a:r>
              <a:rPr dirty="0"/>
              <a:t>No excluye la notificación si la Parte lo considera apropiado </a:t>
            </a:r>
            <a:endParaRPr lang="es-ES"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58</a:t>
            </a:fld>
            <a:endParaRPr lang="es-ES" dirty="0">
              <a:solidFill>
                <a:schemeClr val="tx1"/>
              </a:solidFill>
            </a:endParaRPr>
          </a:p>
        </p:txBody>
      </p:sp>
    </p:spTree>
    <p:extLst>
      <p:ext uri="{BB962C8B-B14F-4D97-AF65-F5344CB8AC3E}">
        <p14:creationId xmlns:p14="http://schemas.microsoft.com/office/powerpoint/2010/main" val="5998950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Acceso transfronterizo a datos informáticos almacenados con consentimiento o cuando esté disponible públicamente</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59</a:t>
            </a:fld>
            <a:endParaRPr lang="es-E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fontScale="92500" lnSpcReduction="10000"/>
          </a:bodyPr>
          <a:lstStyle/>
          <a:p>
            <a:pPr marL="0" indent="0" algn="just">
              <a:spcBef>
                <a:spcPts val="600"/>
              </a:spcBef>
              <a:spcAft>
                <a:spcPts val="1200"/>
              </a:spcAft>
              <a:buFont typeface="Arial" pitchFamily="34" charset="0"/>
              <a:buNone/>
            </a:pPr>
            <a:r>
              <a:rPr lang="en-GB" sz="2400" dirty="0"/>
              <a:t>Una Parte podrá, sin la autorización de otra Parte:</a:t>
            </a:r>
          </a:p>
          <a:p>
            <a:pPr marL="514350" indent="-514350" algn="just">
              <a:spcBef>
                <a:spcPts val="600"/>
              </a:spcBef>
              <a:spcAft>
                <a:spcPts val="1200"/>
              </a:spcAft>
              <a:buFont typeface="+mj-lt"/>
              <a:buAutoNum type="alphaLcParenR"/>
            </a:pPr>
            <a:r>
              <a:rPr dirty="0"/>
              <a:t>acceder a datos de computadora almacenados </a:t>
            </a:r>
            <a:r>
              <a:rPr lang="en-GB" b="1" dirty="0">
                <a:solidFill>
                  <a:srgbClr val="FF0000"/>
                </a:solidFill>
              </a:rPr>
              <a:t>disponibles públicamente (código abierto)</a:t>
            </a:r>
            <a:r>
              <a:rPr dirty="0"/>
              <a:t>, independientemente de dónde se encuentren geográficamente los datos; o</a:t>
            </a:r>
            <a:endParaRPr lang="es-ES" sz="2400" dirty="0">
              <a:ea typeface="ＭＳ Ｐゴシック" pitchFamily="34" charset="-128"/>
            </a:endParaRPr>
          </a:p>
          <a:p>
            <a:pPr marL="514350" indent="-514350" algn="just">
              <a:spcBef>
                <a:spcPts val="600"/>
              </a:spcBef>
              <a:spcAft>
                <a:spcPts val="1200"/>
              </a:spcAft>
              <a:buFont typeface="+mj-lt"/>
              <a:buAutoNum type="alphaLcParenR"/>
            </a:pPr>
            <a:r>
              <a:rPr lang="en-GB" sz="2400" dirty="0"/>
              <a:t>acceder o recibir, a través de un sistema informático en su territorio, datos informáticos almacenados ubicados en otra Parte, si la Parte obtiene el consentimiento legal y voluntario de la persona que tiene la autoridad legal para divulgar los datos a la Parte a través de ese sistema informático.</a:t>
            </a:r>
            <a:endParaRPr lang="es-ES" sz="2400" dirty="0">
              <a:ea typeface="ＭＳ Ｐゴシック" pitchFamily="34" charset="-128"/>
            </a:endParaRPr>
          </a:p>
        </p:txBody>
      </p:sp>
    </p:spTree>
    <p:extLst>
      <p:ext uri="{BB962C8B-B14F-4D97-AF65-F5344CB8AC3E}">
        <p14:creationId xmlns:p14="http://schemas.microsoft.com/office/powerpoint/2010/main" val="2633585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37982"/>
            <a:ext cx="8229600" cy="1967243"/>
          </a:xfrm>
        </p:spPr>
        <p:txBody>
          <a:bodyPr/>
          <a:lstStyle/>
          <a:p>
            <a:r>
              <a:rPr lang="en-GB" b="1" dirty="0"/>
              <a:t>Parte uno</a:t>
            </a:r>
            <a:br/>
            <a:r>
              <a:rPr lang="en-GB" b="1" dirty="0"/>
              <a:t>Introducción</a:t>
            </a:r>
            <a:br/>
            <a:endParaRPr lang="es-E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6</a:t>
            </a:fld>
            <a:endParaRPr lang="es-E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Datos disponibles públicamente </a:t>
            </a:r>
            <a:endParaRPr lang="es-ES" b="1" dirty="0"/>
          </a:p>
        </p:txBody>
      </p:sp>
      <p:sp>
        <p:nvSpPr>
          <p:cNvPr id="3" name="Content Placeholder 2"/>
          <p:cNvSpPr>
            <a:spLocks noGrp="1"/>
          </p:cNvSpPr>
          <p:nvPr>
            <p:ph idx="1"/>
          </p:nvPr>
        </p:nvSpPr>
        <p:spPr/>
        <p:txBody>
          <a:bodyPr/>
          <a:lstStyle/>
          <a:p>
            <a:r>
              <a:rPr dirty="0"/>
              <a:t>Datos disponibles públicamente (código abierto)</a:t>
            </a:r>
          </a:p>
          <a:p>
            <a:endParaRPr lang="es-ES" dirty="0"/>
          </a:p>
          <a:p>
            <a:r>
              <a:rPr dirty="0"/>
              <a:t>Si la porción del sitio web está cerrada al público, entonces no está públicamente disponible </a:t>
            </a:r>
            <a:endParaRPr lang="es-ES" dirty="0"/>
          </a:p>
          <a:p>
            <a:endParaRPr lang="es-ES" dirty="0"/>
          </a:p>
          <a:p>
            <a:r>
              <a:rPr dirty="0"/>
              <a:t>Ubicación geográfica de los </a:t>
            </a:r>
            <a:r>
              <a:rPr dirty="0" err="1"/>
              <a:t>datos</a:t>
            </a:r>
            <a:r>
              <a:rPr dirty="0"/>
              <a:t> </a:t>
            </a:r>
            <a:r>
              <a:rPr lang="es-ES" dirty="0"/>
              <a:t>ir</a:t>
            </a:r>
            <a:r>
              <a:rPr dirty="0" err="1"/>
              <a:t>relevante</a:t>
            </a:r>
            <a:endParaRPr dirty="0"/>
          </a:p>
          <a:p>
            <a:endParaRPr lang="es-ES"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60</a:t>
            </a:fld>
            <a:endParaRPr lang="es-ES" dirty="0">
              <a:solidFill>
                <a:schemeClr val="tx1"/>
              </a:solidFill>
            </a:endParaRPr>
          </a:p>
        </p:txBody>
      </p:sp>
    </p:spTree>
    <p:extLst>
      <p:ext uri="{BB962C8B-B14F-4D97-AF65-F5344CB8AC3E}">
        <p14:creationId xmlns:p14="http://schemas.microsoft.com/office/powerpoint/2010/main" val="17878858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Acceso transfronterizo a datos informáticos almacenados con consentimiento o cuando esté disponible públicamente</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61</a:t>
            </a:fld>
            <a:endParaRPr lang="es-E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fontScale="85000" lnSpcReduction="10000"/>
          </a:bodyPr>
          <a:lstStyle/>
          <a:p>
            <a:pPr marL="0" indent="0" algn="just">
              <a:spcBef>
                <a:spcPts val="600"/>
              </a:spcBef>
              <a:spcAft>
                <a:spcPts val="1200"/>
              </a:spcAft>
              <a:buFont typeface="Arial" pitchFamily="34" charset="0"/>
              <a:buNone/>
            </a:pPr>
            <a:r>
              <a:rPr lang="en-GB" sz="2400" dirty="0"/>
              <a:t>Una Parte podrá, sin la autorización de otra Parte:</a:t>
            </a:r>
          </a:p>
          <a:p>
            <a:pPr marL="514350" indent="-514350" algn="just">
              <a:spcBef>
                <a:spcPts val="600"/>
              </a:spcBef>
              <a:spcAft>
                <a:spcPts val="1200"/>
              </a:spcAft>
              <a:buFont typeface="+mj-lt"/>
              <a:buAutoNum type="alphaLcParenR"/>
            </a:pPr>
            <a:r>
              <a:rPr lang="en-GB" sz="2400" dirty="0"/>
              <a:t>acceder a datos de computadora almacenados disponibles públicamente (código abierto), independientemente de dónde se encuentren geográficamente los datos; o</a:t>
            </a:r>
            <a:endParaRPr lang="es-ES" sz="2400" dirty="0">
              <a:ea typeface="ＭＳ Ｐゴシック" pitchFamily="34" charset="-128"/>
            </a:endParaRPr>
          </a:p>
          <a:p>
            <a:pPr marL="514350" indent="-514350" algn="just">
              <a:spcBef>
                <a:spcPts val="600"/>
              </a:spcBef>
              <a:spcAft>
                <a:spcPts val="1200"/>
              </a:spcAft>
              <a:buFont typeface="+mj-lt"/>
              <a:buAutoNum type="alphaLcParenR"/>
            </a:pPr>
            <a:r>
              <a:rPr dirty="0"/>
              <a:t>acceder o recibir, a través de un sistema informático en su territorio, </a:t>
            </a:r>
            <a:r>
              <a:rPr lang="en-GB" b="1" dirty="0">
                <a:solidFill>
                  <a:srgbClr val="FF0000"/>
                </a:solidFill>
              </a:rPr>
              <a:t>datos informáticos almacenados ubicados en otra Parte</a:t>
            </a:r>
            <a:r>
              <a:rPr dirty="0"/>
              <a:t>, si la Parte obtiene el consentimiento legal y voluntario de la persona que tiene la autoridad legal para divulgar los datos a la Parte a través de ese sistema informático.</a:t>
            </a:r>
            <a:endParaRPr lang="es-ES" sz="2400" dirty="0">
              <a:ea typeface="ＭＳ Ｐゴシック" pitchFamily="34" charset="-128"/>
            </a:endParaRPr>
          </a:p>
        </p:txBody>
      </p:sp>
    </p:spTree>
    <p:extLst>
      <p:ext uri="{BB962C8B-B14F-4D97-AF65-F5344CB8AC3E}">
        <p14:creationId xmlns:p14="http://schemas.microsoft.com/office/powerpoint/2010/main" val="10568596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Datos almacenados almacenados en otra Parte</a:t>
            </a:r>
            <a:endParaRPr lang="es-ES" b="1" dirty="0"/>
          </a:p>
        </p:txBody>
      </p:sp>
      <p:sp>
        <p:nvSpPr>
          <p:cNvPr id="3" name="Content Placeholder 2"/>
          <p:cNvSpPr>
            <a:spLocks noGrp="1"/>
          </p:cNvSpPr>
          <p:nvPr>
            <p:ph idx="1"/>
          </p:nvPr>
        </p:nvSpPr>
        <p:spPr>
          <a:xfrm>
            <a:off x="457200" y="2293034"/>
            <a:ext cx="8229600" cy="3601329"/>
          </a:xfrm>
        </p:spPr>
        <p:txBody>
          <a:bodyPr/>
          <a:lstStyle/>
          <a:p>
            <a:pPr>
              <a:spcBef>
                <a:spcPts val="600"/>
              </a:spcBef>
              <a:spcAft>
                <a:spcPts val="1200"/>
              </a:spcAft>
            </a:pPr>
            <a:r>
              <a:rPr dirty="0"/>
              <a:t>El Art. 32b no se puede aplicar si:</a:t>
            </a:r>
          </a:p>
          <a:p>
            <a:pPr lvl="1">
              <a:spcBef>
                <a:spcPts val="600"/>
              </a:spcBef>
              <a:spcAft>
                <a:spcPts val="1200"/>
              </a:spcAft>
            </a:pPr>
            <a:r>
              <a:rPr lang="en-US" sz="3200" dirty="0"/>
              <a:t>Los datos no se almacenan en otra Parte; o</a:t>
            </a:r>
          </a:p>
          <a:p>
            <a:pPr lvl="1">
              <a:spcBef>
                <a:spcPts val="600"/>
              </a:spcBef>
              <a:spcAft>
                <a:spcPts val="1200"/>
              </a:spcAft>
            </a:pPr>
            <a:r>
              <a:rPr lang="en-US" sz="3200" dirty="0"/>
              <a:t>No está claro dónde se almacenan los datos; o</a:t>
            </a:r>
          </a:p>
          <a:p>
            <a:pPr lvl="1">
              <a:spcBef>
                <a:spcPts val="600"/>
              </a:spcBef>
              <a:spcAft>
                <a:spcPts val="1200"/>
              </a:spcAft>
            </a:pPr>
            <a:r>
              <a:rPr lang="en-US" sz="3200" dirty="0"/>
              <a:t>Los datos se almacenan en el país</a:t>
            </a:r>
          </a:p>
          <a:p>
            <a:pPr lvl="1">
              <a:spcBef>
                <a:spcPts val="600"/>
              </a:spcBef>
              <a:spcAft>
                <a:spcPts val="1200"/>
              </a:spcAft>
            </a:pPr>
            <a:endParaRPr lang="es-ES" sz="3200" dirty="0"/>
          </a:p>
          <a:p>
            <a:pPr lvl="1">
              <a:spcBef>
                <a:spcPts val="600"/>
              </a:spcBef>
              <a:spcAft>
                <a:spcPts val="1200"/>
              </a:spcAft>
            </a:pPr>
            <a:endParaRPr lang="es-ES" sz="3200"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62</a:t>
            </a:fld>
            <a:endParaRPr lang="es-ES" dirty="0">
              <a:solidFill>
                <a:schemeClr val="tx1"/>
              </a:solidFill>
            </a:endParaRPr>
          </a:p>
        </p:txBody>
      </p:sp>
    </p:spTree>
    <p:extLst>
      <p:ext uri="{BB962C8B-B14F-4D97-AF65-F5344CB8AC3E}">
        <p14:creationId xmlns:p14="http://schemas.microsoft.com/office/powerpoint/2010/main" val="28145669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Acceso transfronterizo a datos informáticos almacenados con consentimiento o cuando esté disponible públicamente</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63</a:t>
            </a:fld>
            <a:endParaRPr lang="es-E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fontScale="85000" lnSpcReduction="10000"/>
          </a:bodyPr>
          <a:lstStyle/>
          <a:p>
            <a:pPr marL="0" indent="0" algn="just">
              <a:spcBef>
                <a:spcPts val="600"/>
              </a:spcBef>
              <a:spcAft>
                <a:spcPts val="1200"/>
              </a:spcAft>
              <a:buFont typeface="Arial" pitchFamily="34" charset="0"/>
              <a:buNone/>
            </a:pPr>
            <a:r>
              <a:rPr lang="en-GB" sz="2400" dirty="0"/>
              <a:t>Una Parte podrá, sin la autorización de otra Parte:</a:t>
            </a:r>
          </a:p>
          <a:p>
            <a:pPr marL="514350" indent="-514350" algn="just">
              <a:spcBef>
                <a:spcPts val="600"/>
              </a:spcBef>
              <a:spcAft>
                <a:spcPts val="1200"/>
              </a:spcAft>
              <a:buFont typeface="+mj-lt"/>
              <a:buAutoNum type="alphaLcParenR"/>
            </a:pPr>
            <a:r>
              <a:rPr lang="en-GB" sz="2400" dirty="0"/>
              <a:t>acceder a datos de computadora almacenados disponibles públicamente (código abierto), independientemente de dónde se encuentren geográficamente los datos; o</a:t>
            </a:r>
            <a:endParaRPr lang="es-ES" sz="2400" dirty="0">
              <a:ea typeface="ＭＳ Ｐゴシック" pitchFamily="34" charset="-128"/>
            </a:endParaRPr>
          </a:p>
          <a:p>
            <a:pPr marL="514350" indent="-514350" algn="just">
              <a:spcBef>
                <a:spcPts val="600"/>
              </a:spcBef>
              <a:spcAft>
                <a:spcPts val="1200"/>
              </a:spcAft>
              <a:buFont typeface="+mj-lt"/>
              <a:buAutoNum type="alphaLcParenR"/>
            </a:pPr>
            <a:r>
              <a:rPr dirty="0"/>
              <a:t>acceder o recibir, a través de un sistema informático en su territorio, datos informáticos almacenados ubicados en otra Parte, si la Parte obtiene el </a:t>
            </a:r>
            <a:r>
              <a:rPr lang="en-GB" b="1" dirty="0">
                <a:solidFill>
                  <a:srgbClr val="FF0000"/>
                </a:solidFill>
              </a:rPr>
              <a:t>consentimiento legal y voluntario</a:t>
            </a:r>
            <a:r>
              <a:rPr dirty="0"/>
              <a:t> de la persona que tiene la autoridad legal para divulgar los datos a la Parte a través de ese sistema informático.</a:t>
            </a:r>
            <a:endParaRPr lang="es-ES" sz="2400" dirty="0">
              <a:ea typeface="ＭＳ Ｐゴシック" pitchFamily="34" charset="-128"/>
            </a:endParaRPr>
          </a:p>
        </p:txBody>
      </p:sp>
    </p:spTree>
    <p:extLst>
      <p:ext uri="{BB962C8B-B14F-4D97-AF65-F5344CB8AC3E}">
        <p14:creationId xmlns:p14="http://schemas.microsoft.com/office/powerpoint/2010/main" val="19508012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Consentimiento legal y voluntario</a:t>
            </a:r>
            <a:endParaRPr lang="es-ES" b="1" dirty="0"/>
          </a:p>
        </p:txBody>
      </p:sp>
      <p:sp>
        <p:nvSpPr>
          <p:cNvPr id="3" name="Content Placeholder 2"/>
          <p:cNvSpPr>
            <a:spLocks noGrp="1"/>
          </p:cNvSpPr>
          <p:nvPr>
            <p:ph idx="1"/>
          </p:nvPr>
        </p:nvSpPr>
        <p:spPr>
          <a:xfrm>
            <a:off x="457200" y="1739692"/>
            <a:ext cx="8229600" cy="4525963"/>
          </a:xfrm>
        </p:spPr>
        <p:txBody>
          <a:bodyPr>
            <a:normAutofit fontScale="92500" lnSpcReduction="20000"/>
          </a:bodyPr>
          <a:lstStyle/>
          <a:p>
            <a:pPr algn="just"/>
            <a:r>
              <a:rPr dirty="0"/>
              <a:t>La persona que consiente no debe ser forzada o engañada</a:t>
            </a:r>
          </a:p>
          <a:p>
            <a:pPr algn="just"/>
            <a:r>
              <a:rPr dirty="0"/>
              <a:t>La capacidad de consentimiento depende de la legislación nacional</a:t>
            </a:r>
          </a:p>
          <a:p>
            <a:pPr algn="just"/>
            <a:r>
              <a:rPr dirty="0"/>
              <a:t>Los menores o las personas con problemas mentales no pueden dar su consentimiento</a:t>
            </a:r>
          </a:p>
          <a:p>
            <a:pPr algn="just"/>
            <a:r>
              <a:rPr dirty="0"/>
              <a:t>Generalmente se requiere un consentimiento explícito </a:t>
            </a:r>
          </a:p>
          <a:p>
            <a:pPr algn="just"/>
            <a:r>
              <a:rPr dirty="0"/>
              <a:t>El acuerdo a los términos y condiciones generales del servicio en línea puede no ser suficiente </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64</a:t>
            </a:fld>
            <a:endParaRPr lang="es-ES" dirty="0">
              <a:solidFill>
                <a:schemeClr val="tx1"/>
              </a:solidFill>
            </a:endParaRPr>
          </a:p>
        </p:txBody>
      </p:sp>
    </p:spTree>
    <p:extLst>
      <p:ext uri="{BB962C8B-B14F-4D97-AF65-F5344CB8AC3E}">
        <p14:creationId xmlns:p14="http://schemas.microsoft.com/office/powerpoint/2010/main" val="1802198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Acceso transfronterizo a datos informáticos almacenados con consentimiento o cuando esté disponible públicamente</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65</a:t>
            </a:fld>
            <a:endParaRPr lang="es-E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fontScale="85000" lnSpcReduction="10000"/>
          </a:bodyPr>
          <a:lstStyle/>
          <a:p>
            <a:pPr marL="0" indent="0" algn="just">
              <a:spcBef>
                <a:spcPts val="600"/>
              </a:spcBef>
              <a:spcAft>
                <a:spcPts val="1200"/>
              </a:spcAft>
              <a:buFont typeface="Arial" pitchFamily="34" charset="0"/>
              <a:buNone/>
            </a:pPr>
            <a:r>
              <a:rPr lang="en-GB" sz="2400" dirty="0"/>
              <a:t>Una Parte podrá, sin la autorización de otra Parte:</a:t>
            </a:r>
          </a:p>
          <a:p>
            <a:pPr marL="514350" indent="-514350" algn="just">
              <a:spcBef>
                <a:spcPts val="600"/>
              </a:spcBef>
              <a:spcAft>
                <a:spcPts val="1200"/>
              </a:spcAft>
              <a:buFont typeface="+mj-lt"/>
              <a:buAutoNum type="alphaLcParenR"/>
            </a:pPr>
            <a:r>
              <a:rPr lang="en-GB" sz="2400" dirty="0"/>
              <a:t>acceder a datos de computadora almacenados disponibles públicamente (código abierto), independientemente de dónde se encuentren geográficamente los datos; o</a:t>
            </a:r>
            <a:endParaRPr lang="es-ES" sz="2400" dirty="0">
              <a:ea typeface="ＭＳ Ｐゴシック" pitchFamily="34" charset="-128"/>
            </a:endParaRPr>
          </a:p>
          <a:p>
            <a:pPr marL="514350" indent="-514350" algn="just">
              <a:spcBef>
                <a:spcPts val="600"/>
              </a:spcBef>
              <a:spcAft>
                <a:spcPts val="1200"/>
              </a:spcAft>
              <a:buFont typeface="+mj-lt"/>
              <a:buAutoNum type="alphaLcParenR"/>
            </a:pPr>
            <a:r>
              <a:rPr dirty="0"/>
              <a:t>acceder o recibir, a través de un sistema informático en su territorio, datos informáticos almacenados ubicados en otra Parte, si la Parte obtiene el </a:t>
            </a:r>
            <a:r>
              <a:rPr lang="en-GB" sz="2400" dirty="0"/>
              <a:t>consentimiento legal y voluntario</a:t>
            </a:r>
            <a:r>
              <a:rPr dirty="0"/>
              <a:t> de la </a:t>
            </a:r>
            <a:r>
              <a:rPr lang="en-GB" b="1" dirty="0">
                <a:solidFill>
                  <a:srgbClr val="FF0000"/>
                </a:solidFill>
              </a:rPr>
              <a:t>persona que tiene la autoridad legal para divulgar los datos</a:t>
            </a:r>
            <a:r>
              <a:rPr dirty="0"/>
              <a:t> a la Parte a través de ese sistema informático.</a:t>
            </a:r>
            <a:endParaRPr lang="es-ES" sz="2400" dirty="0">
              <a:ea typeface="ＭＳ Ｐゴシック" pitchFamily="34" charset="-128"/>
            </a:endParaRPr>
          </a:p>
        </p:txBody>
      </p:sp>
    </p:spTree>
    <p:extLst>
      <p:ext uri="{BB962C8B-B14F-4D97-AF65-F5344CB8AC3E}">
        <p14:creationId xmlns:p14="http://schemas.microsoft.com/office/powerpoint/2010/main" val="32975628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Persona que tiene la autoridad legal para divulgar datos</a:t>
            </a:r>
            <a:endParaRPr lang="es-ES" b="1" dirty="0"/>
          </a:p>
        </p:txBody>
      </p:sp>
      <p:sp>
        <p:nvSpPr>
          <p:cNvPr id="3" name="Content Placeholder 2"/>
          <p:cNvSpPr>
            <a:spLocks noGrp="1"/>
          </p:cNvSpPr>
          <p:nvPr>
            <p:ph idx="1"/>
          </p:nvPr>
        </p:nvSpPr>
        <p:spPr>
          <a:xfrm>
            <a:off x="457200" y="1978848"/>
            <a:ext cx="8229600" cy="4525963"/>
          </a:xfrm>
        </p:spPr>
        <p:txBody>
          <a:bodyPr>
            <a:normAutofit fontScale="92500" lnSpcReduction="20000"/>
          </a:bodyPr>
          <a:lstStyle/>
          <a:p>
            <a:pPr algn="just"/>
            <a:r>
              <a:rPr lang="en-US" dirty="0">
                <a:latin typeface="+mj-lt"/>
              </a:rPr>
              <a:t>Depende de las circunstancias, leyes y regulaciones</a:t>
            </a:r>
          </a:p>
          <a:p>
            <a:pPr marL="457200" indent="-457200" algn="just"/>
            <a:r>
              <a:rPr lang="en-US" dirty="0">
                <a:latin typeface="+mj-lt"/>
              </a:rPr>
              <a:t>Ejemplo: Una persona puede proporcionar acceso a un correo electrónico personal que se almacena en el extranjero a un funcionario encargado de hacer cumplir la ley</a:t>
            </a:r>
          </a:p>
          <a:p>
            <a:pPr marL="457200" indent="-457200" algn="just"/>
            <a:r>
              <a:rPr lang="en-US" dirty="0">
                <a:latin typeface="+mj-lt"/>
              </a:rPr>
              <a:t>Los proveedores de servicios generalmente:</a:t>
            </a:r>
          </a:p>
          <a:p>
            <a:pPr marL="914400" lvl="1" indent="-457200" algn="just">
              <a:buFont typeface="Arial" panose="020B0604020202020204" pitchFamily="34" charset="0"/>
              <a:buChar char="•"/>
            </a:pPr>
            <a:r>
              <a:rPr lang="en-US" dirty="0">
                <a:latin typeface="+mj-lt"/>
              </a:rPr>
              <a:t>Retienen datos de usuario pero no los poseen/controlan</a:t>
            </a:r>
          </a:p>
          <a:p>
            <a:pPr marL="914400" lvl="1" indent="-457200" algn="just">
              <a:buFont typeface="Arial" panose="020B0604020202020204" pitchFamily="34" charset="0"/>
              <a:buChar char="•"/>
            </a:pPr>
            <a:r>
              <a:rPr dirty="0"/>
              <a:t>No pueden consentir válidamente la divulgación de datos de usuario</a:t>
            </a:r>
            <a:endParaRPr lang="es-ES" dirty="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66</a:t>
            </a:fld>
            <a:endParaRPr lang="es-ES" dirty="0">
              <a:solidFill>
                <a:schemeClr val="tx1"/>
              </a:solidFill>
            </a:endParaRPr>
          </a:p>
        </p:txBody>
      </p:sp>
    </p:spTree>
    <p:extLst>
      <p:ext uri="{BB962C8B-B14F-4D97-AF65-F5344CB8AC3E}">
        <p14:creationId xmlns:p14="http://schemas.microsoft.com/office/powerpoint/2010/main" val="38408526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5901"/>
            <a:ext cx="8229600" cy="4875551"/>
          </a:xfrm>
        </p:spPr>
        <p:txBody>
          <a:bodyPr>
            <a:normAutofit fontScale="92500" lnSpcReduction="20000"/>
          </a:bodyPr>
          <a:lstStyle/>
          <a:p>
            <a:pPr algn="just"/>
            <a:r>
              <a:rPr dirty="0"/>
              <a:t>La información del suscriptor generalmente se busca de proveedores de servicios multinacionales con sede en Estados Unidos ("proveedores de servicios de los EE. UU.")</a:t>
            </a:r>
          </a:p>
          <a:p>
            <a:pPr algn="just"/>
            <a:endParaRPr lang="es-ES" dirty="0"/>
          </a:p>
          <a:p>
            <a:pPr algn="just"/>
            <a:r>
              <a:rPr dirty="0"/>
              <a:t>Los proveedores de servicios de EE. UU. tienen sus propios requisitos con respecto a permitir el acceso o la divulgación de datos</a:t>
            </a:r>
          </a:p>
          <a:p>
            <a:pPr algn="just"/>
            <a:endParaRPr lang="es-ES" dirty="0"/>
          </a:p>
          <a:p>
            <a:pPr algn="just"/>
            <a:r>
              <a:rPr dirty="0"/>
              <a:t>Los requisitos dependen del tipo de datos que se solicitan (los más difíciles de acceder son los datos de contenido)</a:t>
            </a:r>
            <a:endParaRPr lang="es-E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67</a:t>
            </a:fld>
            <a:endParaRPr lang="es-ES"/>
          </a:p>
        </p:txBody>
      </p:sp>
      <p:sp>
        <p:nvSpPr>
          <p:cNvPr id="5" name="Title 1"/>
          <p:cNvSpPr>
            <a:spLocks noGrp="1"/>
          </p:cNvSpPr>
          <p:nvPr>
            <p:ph type="title"/>
          </p:nvPr>
        </p:nvSpPr>
        <p:spPr>
          <a:xfrm>
            <a:off x="328613" y="211476"/>
            <a:ext cx="8515350" cy="1143000"/>
          </a:xfrm>
        </p:spPr>
        <p:txBody>
          <a:bodyPr/>
          <a:lstStyle/>
          <a:p>
            <a:r>
              <a:rPr lang="en-US" sz="3400" b="1" dirty="0"/>
              <a:t>Cooperación voluntaria sin mandato legal</a:t>
            </a:r>
            <a:endParaRPr lang="es-ES" sz="3400" b="1" dirty="0"/>
          </a:p>
        </p:txBody>
      </p:sp>
    </p:spTree>
    <p:extLst>
      <p:ext uri="{BB962C8B-B14F-4D97-AF65-F5344CB8AC3E}">
        <p14:creationId xmlns:p14="http://schemas.microsoft.com/office/powerpoint/2010/main" val="17430222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68</a:t>
            </a:fld>
            <a:endParaRPr lang="es-ES"/>
          </a:p>
        </p:txBody>
      </p:sp>
      <p:pic>
        <p:nvPicPr>
          <p:cNvPr id="7" name="Picture 6"/>
          <p:cNvPicPr>
            <a:picLocks noChangeAspect="1"/>
          </p:cNvPicPr>
          <p:nvPr/>
        </p:nvPicPr>
        <p:blipFill rotWithShape="1">
          <a:blip r:embed="rId3"/>
          <a:srcRect b="29664"/>
          <a:stretch/>
        </p:blipFill>
        <p:spPr>
          <a:xfrm>
            <a:off x="457200" y="694690"/>
            <a:ext cx="8353425" cy="5578519"/>
          </a:xfrm>
          <a:prstGeom prst="rect">
            <a:avLst/>
          </a:prstGeom>
        </p:spPr>
      </p:pic>
    </p:spTree>
    <p:extLst>
      <p:ext uri="{BB962C8B-B14F-4D97-AF65-F5344CB8AC3E}">
        <p14:creationId xmlns:p14="http://schemas.microsoft.com/office/powerpoint/2010/main" val="319333526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69</a:t>
            </a:fld>
            <a:endParaRPr lang="es-ES"/>
          </a:p>
        </p:txBody>
      </p:sp>
      <p:pic>
        <p:nvPicPr>
          <p:cNvPr id="1026" name="Picture 2" descr="https://publicintelligence.net/wp-content/uploads/2011/11/Facebook2010-2_Page_1.jpg"/>
          <p:cNvPicPr>
            <a:picLocks noChangeAspect="1" noChangeArrowheads="1"/>
          </p:cNvPicPr>
          <p:nvPr/>
        </p:nvPicPr>
        <p:blipFill rotWithShape="1">
          <a:blip r:embed="rId3">
            <a:extLst>
              <a:ext uri="{28A0092B-C50C-407E-A947-70E740481C1C}">
                <a14:useLocalDpi xmlns:a14="http://schemas.microsoft.com/office/drawing/2010/main" val="0"/>
              </a:ext>
            </a:extLst>
          </a:blip>
          <a:srcRect b="19462"/>
          <a:stretch/>
        </p:blipFill>
        <p:spPr bwMode="auto">
          <a:xfrm>
            <a:off x="1090091" y="9571"/>
            <a:ext cx="6916253" cy="6852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442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5604"/>
            <a:ext cx="8229600" cy="5334000"/>
          </a:xfrm>
        </p:spPr>
        <p:txBody>
          <a:bodyPr>
            <a:noAutofit/>
          </a:bodyPr>
          <a:lstStyle/>
          <a:p>
            <a:pPr algn="just"/>
            <a:r>
              <a:rPr lang="en-US" sz="3000" dirty="0"/>
              <a:t>En el Convenio de Budapest, "proveedor de servicios" significa:</a:t>
            </a:r>
          </a:p>
          <a:p>
            <a:pPr marL="971550" lvl="1" indent="-571500" algn="just">
              <a:buFont typeface="+mj-lt"/>
              <a:buAutoNum type="romanUcPeriod"/>
            </a:pPr>
            <a:r>
              <a:rPr lang="en-US" sz="2600" dirty="0"/>
              <a:t>cualquier entidad pública o privada que proporciona a los usuarios de su servicio la capacidad de comunicarse por medio de un sistema informático, y</a:t>
            </a:r>
          </a:p>
          <a:p>
            <a:pPr marL="971550" lvl="1" indent="-571500" algn="just">
              <a:buFont typeface="+mj-lt"/>
              <a:buAutoNum type="romanUcPeriod"/>
            </a:pPr>
            <a:r>
              <a:rPr lang="en-US" sz="2600" dirty="0"/>
              <a:t>cualquier otra entidad que procesa o almacena datos informáticos en nombre de dicho servicio de comunicación o usuarios de dicho servicio.</a:t>
            </a:r>
            <a:endParaRPr lang="es-ES" sz="2600" dirty="0"/>
          </a:p>
          <a:p>
            <a:r>
              <a:rPr lang="en-US" sz="3000" dirty="0"/>
              <a:t>[El </a:t>
            </a:r>
            <a:r>
              <a:rPr lang="en-US" sz="3000" dirty="0" err="1"/>
              <a:t>formador</a:t>
            </a:r>
            <a:r>
              <a:rPr lang="en-US" sz="3000" dirty="0"/>
              <a:t> debe referirse a la definición de proveedor de servicios en la legislación local]</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7</a:t>
            </a:fld>
            <a:endParaRPr lang="es-ES" dirty="0"/>
          </a:p>
        </p:txBody>
      </p:sp>
      <p:sp>
        <p:nvSpPr>
          <p:cNvPr id="5" name="Title 4"/>
          <p:cNvSpPr>
            <a:spLocks noGrp="1"/>
          </p:cNvSpPr>
          <p:nvPr>
            <p:ph type="title"/>
          </p:nvPr>
        </p:nvSpPr>
        <p:spPr/>
        <p:txBody>
          <a:bodyPr/>
          <a:lstStyle/>
          <a:p>
            <a:r>
              <a:rPr lang="en-US" b="1" dirty="0"/>
              <a:t>Proveedor del Servicio</a:t>
            </a:r>
            <a:endParaRPr lang="es-ES" b="1" dirty="0"/>
          </a:p>
        </p:txBody>
      </p:sp>
    </p:spTree>
    <p:extLst>
      <p:ext uri="{BB962C8B-B14F-4D97-AF65-F5344CB8AC3E}">
        <p14:creationId xmlns:p14="http://schemas.microsoft.com/office/powerpoint/2010/main" val="267402603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70</a:t>
            </a:fld>
            <a:endParaRPr lang="es-ES"/>
          </a:p>
        </p:txBody>
      </p:sp>
      <p:pic>
        <p:nvPicPr>
          <p:cNvPr id="2052" name="Picture 4" descr="Resultado de la imagen para las directrices de aplicación de la ley de Twit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35504"/>
            <a:ext cx="8832744" cy="6285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4887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Resultado de la imagen del logotipo de Ap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2744" y="18601"/>
            <a:ext cx="1427973" cy="16550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42227"/>
            <a:ext cx="8229600" cy="1143000"/>
          </a:xfrm>
        </p:spPr>
        <p:txBody>
          <a:bodyPr/>
          <a:lstStyle/>
          <a:p>
            <a:r>
              <a:rPr lang="en-US" sz="3400" b="1" dirty="0"/>
              <a:t>Apple</a:t>
            </a:r>
            <a:endParaRPr lang="es-ES" sz="3400" b="1" dirty="0"/>
          </a:p>
        </p:txBody>
      </p:sp>
      <p:sp>
        <p:nvSpPr>
          <p:cNvPr id="3" name="Content Placeholder 2"/>
          <p:cNvSpPr>
            <a:spLocks noGrp="1"/>
          </p:cNvSpPr>
          <p:nvPr>
            <p:ph idx="1"/>
          </p:nvPr>
        </p:nvSpPr>
        <p:spPr>
          <a:xfrm>
            <a:off x="286871" y="806824"/>
            <a:ext cx="8552329" cy="6051175"/>
          </a:xfrm>
        </p:spPr>
        <p:txBody>
          <a:bodyPr>
            <a:normAutofit fontScale="85000" lnSpcReduction="20000"/>
          </a:bodyPr>
          <a:lstStyle/>
          <a:p>
            <a:pPr marL="0" indent="0" algn="just">
              <a:buNone/>
            </a:pPr>
            <a:r>
              <a:rPr dirty="0"/>
              <a:t>Apple aceptará el servicio de solicitudes de información legalmente válidas por correo electrónico de las agencias de aplicación de la ley, siempre que se transmitan desde la dirección de correo electrónico oficial de la agencia de aplicación de la ley correspondiente. Los funcionarios encargados de hacer cumplir la ley en EMEIA que presenten una solicitud de información a Apple deben completar una plantilla de Solicitud de información para el cumplimiento de la ley y transmitirla directamente desde su dirección de correo electrónico oficial a la ley law.enf.emeia@apple.com. Esta dirección de correo electrónico está destinada únicamente a la presentación de solicitudes de aplicación de la ley por parte de las autoridades y los agentes del gobierno. A menos que se utilicen procedimientos de emergencia, Apple solo divulga el contenido de una orden de búsqueda de conformidad con una solicitud de MLA o un esfuerzo cooperativo similar.</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71</a:t>
            </a:fld>
            <a:endParaRPr lang="es-ES"/>
          </a:p>
        </p:txBody>
      </p:sp>
    </p:spTree>
    <p:extLst>
      <p:ext uri="{BB962C8B-B14F-4D97-AF65-F5344CB8AC3E}">
        <p14:creationId xmlns:p14="http://schemas.microsoft.com/office/powerpoint/2010/main" val="336842341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Facebook</a:t>
            </a:r>
            <a:endParaRPr lang="es-ES" sz="3400" b="1" dirty="0"/>
          </a:p>
        </p:txBody>
      </p:sp>
      <p:sp>
        <p:nvSpPr>
          <p:cNvPr id="3" name="Content Placeholder 2"/>
          <p:cNvSpPr>
            <a:spLocks noGrp="1"/>
          </p:cNvSpPr>
          <p:nvPr>
            <p:ph idx="1"/>
          </p:nvPr>
        </p:nvSpPr>
        <p:spPr>
          <a:xfrm>
            <a:off x="457200" y="2005649"/>
            <a:ext cx="8229600" cy="4525963"/>
          </a:xfrm>
        </p:spPr>
        <p:txBody>
          <a:bodyPr>
            <a:normAutofit fontScale="92500" lnSpcReduction="20000"/>
          </a:bodyPr>
          <a:lstStyle/>
          <a:p>
            <a:pPr marL="0" indent="0" algn="just">
              <a:buNone/>
            </a:pPr>
            <a:r>
              <a:rPr dirty="0"/>
              <a:t>Las solicitudes de Facebook de regiones que no sean EE. UU. o Canadá deben enviarse a Facebook Irlanda y son gestionadas por la unidad de aplicación de la ley de Facebook Irlanda. Las condiciones y los procedimientos de Facebook para la divulgación a autoridades extranjeras no son muy específicos. Parece que Facebook Ireland Limited puede divulgar información del suscriptor [y "ciertos otros registros", lo que significa datos de tráfico] a pedido. Facebook no procesará solicitudes amplias o vagas.</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72</a:t>
            </a:fld>
            <a:endParaRPr lang="es-ES"/>
          </a:p>
        </p:txBody>
      </p:sp>
      <p:pic>
        <p:nvPicPr>
          <p:cNvPr id="2050" name="Picture 2" descr="Resultado de la imagen del logotipo de Faceboo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4107" y="-313373"/>
            <a:ext cx="2851785" cy="2851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65900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Microsoft</a:t>
            </a:r>
            <a:endParaRPr lang="es-ES" sz="3400" b="1" dirty="0"/>
          </a:p>
        </p:txBody>
      </p:sp>
      <p:sp>
        <p:nvSpPr>
          <p:cNvPr id="3" name="Content Placeholder 2"/>
          <p:cNvSpPr>
            <a:spLocks noGrp="1"/>
          </p:cNvSpPr>
          <p:nvPr>
            <p:ph idx="1"/>
          </p:nvPr>
        </p:nvSpPr>
        <p:spPr>
          <a:xfrm>
            <a:off x="457200" y="1830387"/>
            <a:ext cx="8229600" cy="4525963"/>
          </a:xfrm>
        </p:spPr>
        <p:txBody>
          <a:bodyPr>
            <a:normAutofit fontScale="92500" lnSpcReduction="20000"/>
          </a:bodyPr>
          <a:lstStyle/>
          <a:p>
            <a:pPr marL="0" indent="0" algn="just">
              <a:buNone/>
            </a:pPr>
            <a:r>
              <a:rPr dirty="0"/>
              <a:t>Para solicitudes desde fuera de los EE. UU., Microsoft puede proporcionar información básica de suscriptor (BSI) y datos transaccionales, directamente al recibir una solicitud en su oficina en la República de Irlanda. Para los datos de contenido, se necesita una solicitud de MLA. El equipo de cumplimiento de Microsoft revisa las solicitudes de datos para garantizar que las solicitudes sean válidas, rechaza aquellas que no son válidas y solo proporciona datos especificados en el orden legal.</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73</a:t>
            </a:fld>
            <a:endParaRPr lang="es-ES"/>
          </a:p>
        </p:txBody>
      </p:sp>
      <p:pic>
        <p:nvPicPr>
          <p:cNvPr id="1028" name="Picture 4" descr="http://logok.org/wp-content/uploads/2014/06/Microsoft-logo-m-bo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9255" y="-1348422"/>
            <a:ext cx="7179945" cy="438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286665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Consideraciones en la cooperación con proveedores de servicios extranjeros</a:t>
            </a:r>
            <a:endParaRPr lang="es-ES" sz="3400" b="1" dirty="0"/>
          </a:p>
        </p:txBody>
      </p:sp>
      <p:sp>
        <p:nvSpPr>
          <p:cNvPr id="3" name="Content Placeholder 2"/>
          <p:cNvSpPr>
            <a:spLocks noGrp="1"/>
          </p:cNvSpPr>
          <p:nvPr>
            <p:ph idx="1"/>
          </p:nvPr>
        </p:nvSpPr>
        <p:spPr/>
        <p:txBody>
          <a:bodyPr/>
          <a:lstStyle/>
          <a:p>
            <a:pPr algn="just"/>
            <a:r>
              <a:rPr dirty="0"/>
              <a:t>Volatilidad de las políticas</a:t>
            </a:r>
          </a:p>
          <a:p>
            <a:pPr algn="just"/>
            <a:r>
              <a:rPr dirty="0"/>
              <a:t>Ubicación, territorialidad y jurisdicción</a:t>
            </a:r>
          </a:p>
          <a:p>
            <a:pPr algn="just"/>
            <a:r>
              <a:rPr dirty="0"/>
              <a:t>Proveedores estadounidenses frente a proveedores europeos</a:t>
            </a:r>
          </a:p>
          <a:p>
            <a:pPr algn="just"/>
            <a:r>
              <a:rPr dirty="0"/>
              <a:t> Solicitudes directas y de emergencia</a:t>
            </a:r>
          </a:p>
          <a:p>
            <a:pPr algn="just"/>
            <a:r>
              <a:rPr dirty="0"/>
              <a:t>Diferentes requisitos para diferentes tipos de datos</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74</a:t>
            </a:fld>
            <a:endParaRPr lang="es-ES" dirty="0"/>
          </a:p>
        </p:txBody>
      </p:sp>
    </p:spTree>
    <p:extLst>
      <p:ext uri="{BB962C8B-B14F-4D97-AF65-F5344CB8AC3E}">
        <p14:creationId xmlns:p14="http://schemas.microsoft.com/office/powerpoint/2010/main" val="206845670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Volatilidad de las políticas</a:t>
            </a:r>
            <a:endParaRPr lang="es-ES" sz="3400" b="1" dirty="0"/>
          </a:p>
        </p:txBody>
      </p:sp>
      <p:sp>
        <p:nvSpPr>
          <p:cNvPr id="3" name="Content Placeholder 2"/>
          <p:cNvSpPr>
            <a:spLocks noGrp="1"/>
          </p:cNvSpPr>
          <p:nvPr>
            <p:ph idx="1"/>
          </p:nvPr>
        </p:nvSpPr>
        <p:spPr>
          <a:xfrm>
            <a:off x="457200" y="1581982"/>
            <a:ext cx="8229600" cy="4956930"/>
          </a:xfrm>
        </p:spPr>
        <p:txBody>
          <a:bodyPr>
            <a:normAutofit/>
          </a:bodyPr>
          <a:lstStyle/>
          <a:p>
            <a:pPr algn="just"/>
            <a:r>
              <a:rPr dirty="0"/>
              <a:t>Las políticas del proveedor de servicios carecen de previsibilidad </a:t>
            </a:r>
          </a:p>
          <a:p>
            <a:pPr algn="just"/>
            <a:r>
              <a:rPr dirty="0"/>
              <a:t>Las políticas pueden cambiarse unilateralmente sin previo aviso</a:t>
            </a:r>
          </a:p>
          <a:p>
            <a:pPr algn="just"/>
            <a:r>
              <a:rPr dirty="0"/>
              <a:t>Las políticas se aplican de manera diferente para las diferentes Partes del Convenio de Budapest </a:t>
            </a:r>
          </a:p>
          <a:p>
            <a:pPr algn="just"/>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75</a:t>
            </a:fld>
            <a:endParaRPr lang="es-ES" dirty="0"/>
          </a:p>
        </p:txBody>
      </p:sp>
    </p:spTree>
    <p:extLst>
      <p:ext uri="{BB962C8B-B14F-4D97-AF65-F5344CB8AC3E}">
        <p14:creationId xmlns:p14="http://schemas.microsoft.com/office/powerpoint/2010/main" val="160335467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en-US" sz="3400" b="1" dirty="0"/>
              <a:t>Ubicación, territorialidad y jurisdicción</a:t>
            </a:r>
            <a:endParaRPr lang="es-ES" sz="3400" b="1" dirty="0"/>
          </a:p>
        </p:txBody>
      </p:sp>
      <p:sp>
        <p:nvSpPr>
          <p:cNvPr id="3" name="Content Placeholder 2"/>
          <p:cNvSpPr>
            <a:spLocks noGrp="1"/>
          </p:cNvSpPr>
          <p:nvPr>
            <p:ph idx="1"/>
          </p:nvPr>
        </p:nvSpPr>
        <p:spPr>
          <a:xfrm>
            <a:off x="457200" y="1417638"/>
            <a:ext cx="8229600" cy="5121274"/>
          </a:xfrm>
        </p:spPr>
        <p:txBody>
          <a:bodyPr>
            <a:normAutofit lnSpcReduction="10000"/>
          </a:bodyPr>
          <a:lstStyle/>
          <a:p>
            <a:pPr algn="just"/>
            <a:r>
              <a:rPr dirty="0"/>
              <a:t>Condiciones para acceder a la información del suscriptor determinadas por:</a:t>
            </a:r>
          </a:p>
          <a:p>
            <a:pPr lvl="1" algn="just"/>
            <a:r>
              <a:rPr dirty="0"/>
              <a:t>la ubicación del proveedor del servicio y las normas que rigen dicho proveedor de servicios</a:t>
            </a:r>
          </a:p>
          <a:p>
            <a:pPr lvl="1" algn="just"/>
            <a:r>
              <a:rPr dirty="0"/>
              <a:t>si la solicitud de la autoridad de aplicación de la ley tiene jurisdicción sobre el delito</a:t>
            </a:r>
          </a:p>
          <a:p>
            <a:pPr algn="just"/>
            <a:endParaRPr lang="es-ES" dirty="0"/>
          </a:p>
          <a:p>
            <a:pPr algn="just"/>
            <a:r>
              <a:rPr dirty="0"/>
              <a:t>Los datos de contenido en los EE. UU. no siempre se divulgan voluntariamente; a menudo requieren una solicitud formal al gobierno de EE. UU.</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76</a:t>
            </a:fld>
            <a:endParaRPr lang="es-ES" dirty="0"/>
          </a:p>
        </p:txBody>
      </p:sp>
    </p:spTree>
    <p:extLst>
      <p:ext uri="{BB962C8B-B14F-4D97-AF65-F5344CB8AC3E}">
        <p14:creationId xmlns:p14="http://schemas.microsoft.com/office/powerpoint/2010/main" val="173130649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en-US" sz="3400" b="1" dirty="0"/>
              <a:t>Proveedores estadounidenses frente a proveedores europeos</a:t>
            </a:r>
            <a:endParaRPr lang="es-ES" sz="3400" b="1" dirty="0"/>
          </a:p>
        </p:txBody>
      </p:sp>
      <p:sp>
        <p:nvSpPr>
          <p:cNvPr id="3" name="Content Placeholder 2"/>
          <p:cNvSpPr>
            <a:spLocks noGrp="1"/>
          </p:cNvSpPr>
          <p:nvPr>
            <p:ph idx="1"/>
          </p:nvPr>
        </p:nvSpPr>
        <p:spPr>
          <a:xfrm>
            <a:off x="457200" y="1592393"/>
            <a:ext cx="8229600" cy="5567232"/>
          </a:xfrm>
        </p:spPr>
        <p:txBody>
          <a:bodyPr>
            <a:normAutofit fontScale="85000" lnSpcReduction="20000"/>
          </a:bodyPr>
          <a:lstStyle/>
          <a:p>
            <a:pPr algn="just"/>
            <a:r>
              <a:rPr dirty="0"/>
              <a:t>Los proveedores de servicios de los EE. UU. </a:t>
            </a:r>
            <a:r>
              <a:rPr lang="es-ES" dirty="0"/>
              <a:t>r</a:t>
            </a:r>
            <a:r>
              <a:rPr dirty="0" err="1"/>
              <a:t>evelan</a:t>
            </a:r>
            <a:r>
              <a:rPr dirty="0"/>
              <a:t> </a:t>
            </a:r>
            <a:r>
              <a:rPr dirty="0" err="1"/>
              <a:t>voluntaria</a:t>
            </a:r>
            <a:r>
              <a:rPr dirty="0"/>
              <a:t> y directamente la información del suscriptor y los datos de tráfico a agencias extranjeras de aplicación de la ley</a:t>
            </a:r>
          </a:p>
          <a:p>
            <a:pPr algn="just"/>
            <a:endParaRPr lang="es-ES" dirty="0"/>
          </a:p>
          <a:p>
            <a:pPr algn="just"/>
            <a:r>
              <a:rPr dirty="0"/>
              <a:t>Los proveedores de servicios europeos solo divulgan información de suscriptores y datos de tráfico en respuesta a </a:t>
            </a:r>
            <a:r>
              <a:rPr lang="es-ES" dirty="0"/>
              <a:t>órdenes</a:t>
            </a:r>
            <a:r>
              <a:rPr dirty="0"/>
              <a:t> </a:t>
            </a:r>
            <a:r>
              <a:rPr dirty="0" err="1"/>
              <a:t>recibid</a:t>
            </a:r>
            <a:r>
              <a:rPr lang="es-ES" dirty="0"/>
              <a:t>a</a:t>
            </a:r>
            <a:r>
              <a:rPr dirty="0"/>
              <a:t>s a través de autoridades nacionales luego de solicitudes de asistencia legal mutua.</a:t>
            </a:r>
          </a:p>
          <a:p>
            <a:pPr algn="just"/>
            <a:endParaRPr lang="es-ES" dirty="0"/>
          </a:p>
          <a:p>
            <a:pPr algn="just"/>
            <a:r>
              <a:rPr dirty="0"/>
              <a:t>Muchos proveedores de servicios de EE. UU. tienen filiales europeas que restringen las posibilidades de cooperación directa</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77</a:t>
            </a:fld>
            <a:endParaRPr lang="es-ES" dirty="0"/>
          </a:p>
        </p:txBody>
      </p:sp>
    </p:spTree>
    <p:extLst>
      <p:ext uri="{BB962C8B-B14F-4D97-AF65-F5344CB8AC3E}">
        <p14:creationId xmlns:p14="http://schemas.microsoft.com/office/powerpoint/2010/main" val="180879999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Conservación directa y solicitudes de emergencia</a:t>
            </a:r>
            <a:endParaRPr lang="es-ES" sz="3400" b="1" dirty="0"/>
          </a:p>
        </p:txBody>
      </p:sp>
      <p:sp>
        <p:nvSpPr>
          <p:cNvPr id="3" name="Content Placeholder 2"/>
          <p:cNvSpPr>
            <a:spLocks noGrp="1"/>
          </p:cNvSpPr>
          <p:nvPr>
            <p:ph idx="1"/>
          </p:nvPr>
        </p:nvSpPr>
        <p:spPr/>
        <p:txBody>
          <a:bodyPr/>
          <a:lstStyle/>
          <a:p>
            <a:pPr algn="just"/>
            <a:r>
              <a:rPr dirty="0"/>
              <a:t>Los proveedores de servicios de EE. UU.</a:t>
            </a:r>
            <a:r>
              <a:rPr lang="es-ES" dirty="0"/>
              <a:t> </a:t>
            </a:r>
            <a:r>
              <a:rPr dirty="0" err="1"/>
              <a:t>aceptan</a:t>
            </a:r>
            <a:r>
              <a:rPr dirty="0"/>
              <a:t> solicitudes de conservación hechas directamente por autoridades extranjeras</a:t>
            </a:r>
          </a:p>
          <a:p>
            <a:pPr algn="just"/>
            <a:endParaRPr lang="es-ES" dirty="0"/>
          </a:p>
          <a:p>
            <a:pPr algn="just"/>
            <a:r>
              <a:rPr dirty="0"/>
              <a:t>Los proveedores de servicios de EE. UU. tienen procedimientos para aceptar solicitudes de emergencia</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78</a:t>
            </a:fld>
            <a:endParaRPr lang="es-ES" dirty="0"/>
          </a:p>
        </p:txBody>
      </p:sp>
    </p:spTree>
    <p:extLst>
      <p:ext uri="{BB962C8B-B14F-4D97-AF65-F5344CB8AC3E}">
        <p14:creationId xmlns:p14="http://schemas.microsoft.com/office/powerpoint/2010/main" val="9981054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Diferentes requisitos para diferentes tipos de datos</a:t>
            </a:r>
            <a:endParaRPr lang="es-ES" sz="3400" b="1" dirty="0"/>
          </a:p>
        </p:txBody>
      </p:sp>
      <p:sp>
        <p:nvSpPr>
          <p:cNvPr id="3" name="Content Placeholder 2"/>
          <p:cNvSpPr>
            <a:spLocks noGrp="1"/>
          </p:cNvSpPr>
          <p:nvPr>
            <p:ph idx="1"/>
          </p:nvPr>
        </p:nvSpPr>
        <p:spPr/>
        <p:txBody>
          <a:bodyPr>
            <a:normAutofit lnSpcReduction="10000"/>
          </a:bodyPr>
          <a:lstStyle/>
          <a:p>
            <a:r>
              <a:rPr dirty="0"/>
              <a:t>Los proveedores de servicios de EE. UU. requieren diferentes niveles de protección para divulgar diferentes tipos de datos</a:t>
            </a:r>
          </a:p>
          <a:p>
            <a:endParaRPr lang="es-ES" dirty="0"/>
          </a:p>
          <a:p>
            <a:pPr algn="just"/>
            <a:r>
              <a:rPr dirty="0"/>
              <a:t>El acceso a la información del suscriptor se puede aceptar en una orden de presentación, mientras que se puede requerir una orden judicial para acceder a la información del contenido </a:t>
            </a:r>
            <a:endParaRPr lang="es-ES" dirty="0"/>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79</a:t>
            </a:fld>
            <a:endParaRPr lang="es-ES" dirty="0"/>
          </a:p>
        </p:txBody>
      </p:sp>
    </p:spTree>
    <p:extLst>
      <p:ext uri="{BB962C8B-B14F-4D97-AF65-F5344CB8AC3E}">
        <p14:creationId xmlns:p14="http://schemas.microsoft.com/office/powerpoint/2010/main" val="2379159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5545"/>
            <a:ext cx="8229600" cy="4890806"/>
          </a:xfrm>
        </p:spPr>
        <p:txBody>
          <a:bodyPr>
            <a:normAutofit/>
          </a:bodyPr>
          <a:lstStyle/>
          <a:p>
            <a:pPr algn="just"/>
            <a:r>
              <a:rPr lang="en-US" sz="2800" dirty="0"/>
              <a:t>Incluye:	</a:t>
            </a:r>
          </a:p>
          <a:p>
            <a:pPr lvl="1" algn="just"/>
            <a:r>
              <a:rPr lang="en-US" sz="2400" dirty="0"/>
              <a:t>Entidades que </a:t>
            </a:r>
            <a:r>
              <a:rPr lang="en-US" sz="2400" b="1" u="sng" dirty="0"/>
              <a:t>proporcionan la capacidad de comunicarse</a:t>
            </a:r>
            <a:r>
              <a:rPr lang="en-US" sz="2400" dirty="0"/>
              <a:t> </a:t>
            </a:r>
            <a:r>
              <a:rPr lang="en-US" sz="2400" dirty="0" err="1"/>
              <a:t>mediante</a:t>
            </a:r>
            <a:r>
              <a:rPr lang="en-US" sz="2400" dirty="0"/>
              <a:t> un sistema informático</a:t>
            </a:r>
          </a:p>
          <a:p>
            <a:pPr lvl="1" algn="just"/>
            <a:r>
              <a:rPr lang="en-US" sz="2400" dirty="0"/>
              <a:t>Cualquier entidad que </a:t>
            </a:r>
            <a:r>
              <a:rPr lang="en-US" sz="2400" b="1" u="sng" dirty="0"/>
              <a:t>procesa/almacena datos informáticos</a:t>
            </a:r>
            <a:r>
              <a:rPr lang="en-US" sz="2400" dirty="0"/>
              <a:t> en nombre de tales entidades</a:t>
            </a:r>
          </a:p>
          <a:p>
            <a:pPr algn="just"/>
            <a:r>
              <a:rPr lang="en-US" sz="2800" dirty="0"/>
              <a:t>Incluye entidades </a:t>
            </a:r>
            <a:r>
              <a:rPr lang="en-US" sz="2800" b="1" u="sng" dirty="0"/>
              <a:t>privadas</a:t>
            </a:r>
            <a:r>
              <a:rPr lang="en-US" sz="2800" dirty="0"/>
              <a:t> y </a:t>
            </a:r>
            <a:r>
              <a:rPr lang="en-US" sz="2800" b="1" u="sng" dirty="0"/>
              <a:t>públicas</a:t>
            </a:r>
          </a:p>
          <a:p>
            <a:pPr algn="just"/>
            <a:r>
              <a:rPr lang="en-US" sz="2800" dirty="0"/>
              <a:t>No importa si los </a:t>
            </a:r>
            <a:r>
              <a:rPr lang="en-US" sz="2800" b="1" u="sng" dirty="0"/>
              <a:t>usuarios forman un grupo cerrado</a:t>
            </a:r>
            <a:r>
              <a:rPr lang="en-US" sz="2800" dirty="0"/>
              <a:t> o si los </a:t>
            </a:r>
            <a:r>
              <a:rPr lang="en-US" sz="2800" b="1" u="sng" dirty="0"/>
              <a:t>proveedores ofrecen servicios al público</a:t>
            </a:r>
          </a:p>
          <a:p>
            <a:pPr algn="just"/>
            <a:r>
              <a:rPr lang="en-US" sz="2800" dirty="0"/>
              <a:t>No importa si los servicios se prestan de </a:t>
            </a:r>
            <a:r>
              <a:rPr lang="en-US" sz="2800" b="1" u="sng" dirty="0"/>
              <a:t>forma gratuita</a:t>
            </a:r>
            <a:r>
              <a:rPr lang="en-US" sz="2800" dirty="0"/>
              <a:t> o </a:t>
            </a:r>
            <a:r>
              <a:rPr lang="en-US" sz="2800" b="1" u="sng" dirty="0"/>
              <a:t>con cargos</a:t>
            </a:r>
          </a:p>
        </p:txBody>
      </p:sp>
      <p:sp>
        <p:nvSpPr>
          <p:cNvPr id="4" name="Slide Number Placeholder 3"/>
          <p:cNvSpPr>
            <a:spLocks noGrp="1"/>
          </p:cNvSpPr>
          <p:nvPr>
            <p:ph type="sldNum" sz="quarter" idx="12"/>
          </p:nvPr>
        </p:nvSpPr>
        <p:spPr/>
        <p:txBody>
          <a:bodyPr/>
          <a:lstStyle/>
          <a:p>
            <a:r>
              <a:rPr dirty="0"/>
              <a:t>!!</a:t>
            </a:r>
            <a:fld id="{CBD56858-EB0B-D04D-B23C-7A827FD60C9F}" type="slidenum">
              <a:rPr lang="en-US" smtClean="0"/>
              <a:pPr/>
              <a:t>8</a:t>
            </a:fld>
            <a:endParaRPr lang="es-ES" dirty="0"/>
          </a:p>
        </p:txBody>
      </p:sp>
      <p:sp>
        <p:nvSpPr>
          <p:cNvPr id="5" name="Title 4"/>
          <p:cNvSpPr>
            <a:spLocks noGrp="1"/>
          </p:cNvSpPr>
          <p:nvPr>
            <p:ph type="title"/>
          </p:nvPr>
        </p:nvSpPr>
        <p:spPr/>
        <p:txBody>
          <a:bodyPr/>
          <a:lstStyle/>
          <a:p>
            <a:r>
              <a:rPr lang="en-US" b="1" dirty="0"/>
              <a:t>Proveedor del Servicio</a:t>
            </a:r>
            <a:endParaRPr lang="es-ES" b="1" dirty="0"/>
          </a:p>
        </p:txBody>
      </p:sp>
    </p:spTree>
    <p:extLst>
      <p:ext uri="{BB962C8B-B14F-4D97-AF65-F5344CB8AC3E}">
        <p14:creationId xmlns:p14="http://schemas.microsoft.com/office/powerpoint/2010/main" val="192157837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3857" y="312919"/>
            <a:ext cx="7372350" cy="1143000"/>
          </a:xfrm>
        </p:spPr>
        <p:txBody>
          <a:bodyPr/>
          <a:lstStyle/>
          <a:p>
            <a:r>
              <a:rPr lang="en-US" sz="4000" b="1" dirty="0"/>
              <a:t>Por ejemplo, </a:t>
            </a:r>
            <a:br>
              <a:rPr lang="en-US" sz="4000" b="1" dirty="0"/>
            </a:br>
            <a:r>
              <a:rPr lang="en-US" sz="4000" b="1" dirty="0" err="1"/>
              <a:t>Corporación</a:t>
            </a:r>
            <a:r>
              <a:rPr lang="en-US" sz="4000" b="1" dirty="0"/>
              <a:t> Google</a:t>
            </a:r>
            <a:endParaRPr lang="es-ES" sz="4000" b="1" dirty="0"/>
          </a:p>
        </p:txBody>
      </p:sp>
      <p:sp>
        <p:nvSpPr>
          <p:cNvPr id="3" name="Content Placeholder 2"/>
          <p:cNvSpPr>
            <a:spLocks noGrp="1"/>
          </p:cNvSpPr>
          <p:nvPr>
            <p:ph idx="1"/>
          </p:nvPr>
        </p:nvSpPr>
        <p:spPr>
          <a:xfrm>
            <a:off x="457200" y="1600200"/>
            <a:ext cx="8229600" cy="4875551"/>
          </a:xfrm>
        </p:spPr>
        <p:txBody>
          <a:bodyPr>
            <a:normAutofit lnSpcReduction="10000"/>
          </a:bodyPr>
          <a:lstStyle/>
          <a:p>
            <a:pPr algn="just"/>
            <a:r>
              <a:rPr dirty="0"/>
              <a:t>Bajo una </a:t>
            </a:r>
            <a:r>
              <a:rPr lang="en-US" u="sng" dirty="0"/>
              <a:t>orden de presentación/sub peona</a:t>
            </a:r>
            <a:r>
              <a:rPr dirty="0"/>
              <a:t>:</a:t>
            </a:r>
          </a:p>
          <a:p>
            <a:pPr lvl="1" algn="just"/>
            <a:r>
              <a:rPr dirty="0"/>
              <a:t>Información de registro del suscriptor y direcciones IP de inicio de sesión y sellos de tiempo asociados para las cuentas de Gmail/YouTube</a:t>
            </a:r>
          </a:p>
          <a:p>
            <a:pPr lvl="1" algn="just"/>
            <a:r>
              <a:rPr dirty="0"/>
              <a:t>Información de registro del suscriptor, direcciones IP de inicio de sesión y sellos de tiempo asociados, registros de conexión telefónica e información de facturación para cuentas de Google Voice</a:t>
            </a:r>
          </a:p>
          <a:p>
            <a:pPr lvl="1" algn="just"/>
            <a:r>
              <a:rPr dirty="0"/>
              <a:t>Página de registro del blog y la información del suscriptor del propietario del blog para Blogger</a:t>
            </a:r>
          </a:p>
          <a:p>
            <a:pPr lvl="1" algn="just"/>
            <a:endParaRPr lang="es-E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80</a:t>
            </a:fld>
            <a:endParaRPr lang="es-ES"/>
          </a:p>
        </p:txBody>
      </p:sp>
      <p:pic>
        <p:nvPicPr>
          <p:cNvPr id="1026" name="Picture 2" descr="Resultado de la imagen para nosotros de solicitudes de aplicación de la ley de proveedores de servicios facebook goo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0"/>
            <a:ext cx="2133600" cy="16015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95147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en-US" sz="4000" b="1" dirty="0"/>
              <a:t>Por ejemplo, </a:t>
            </a:r>
            <a:br>
              <a:rPr lang="en-US" sz="4000" b="1" dirty="0"/>
            </a:br>
            <a:r>
              <a:rPr lang="en-US" sz="4000" b="1" dirty="0" err="1"/>
              <a:t>Corporación</a:t>
            </a:r>
            <a:r>
              <a:rPr lang="en-US" sz="4000" b="1" dirty="0"/>
              <a:t> Google</a:t>
            </a:r>
            <a:endParaRPr lang="es-ES" sz="4000" b="1" dirty="0"/>
          </a:p>
        </p:txBody>
      </p:sp>
      <p:sp>
        <p:nvSpPr>
          <p:cNvPr id="3" name="Content Placeholder 2"/>
          <p:cNvSpPr>
            <a:spLocks noGrp="1"/>
          </p:cNvSpPr>
          <p:nvPr>
            <p:ph idx="1"/>
          </p:nvPr>
        </p:nvSpPr>
        <p:spPr>
          <a:xfrm>
            <a:off x="457200" y="1600200"/>
            <a:ext cx="8229600" cy="4875551"/>
          </a:xfrm>
        </p:spPr>
        <p:txBody>
          <a:bodyPr>
            <a:normAutofit fontScale="92500"/>
          </a:bodyPr>
          <a:lstStyle/>
          <a:p>
            <a:pPr algn="just"/>
            <a:r>
              <a:rPr dirty="0"/>
              <a:t>Por </a:t>
            </a:r>
            <a:r>
              <a:rPr lang="en-US" u="sng" dirty="0"/>
              <a:t>orden judicial</a:t>
            </a:r>
            <a:r>
              <a:rPr dirty="0"/>
              <a:t>:</a:t>
            </a:r>
          </a:p>
          <a:p>
            <a:pPr lvl="1" algn="just"/>
            <a:r>
              <a:rPr dirty="0"/>
              <a:t>Información sin contenido para cuentas de Gmail</a:t>
            </a:r>
          </a:p>
          <a:p>
            <a:pPr lvl="1" algn="just"/>
            <a:r>
              <a:rPr dirty="0"/>
              <a:t>Las direcciones IP de carga de vídeo y la marca de tiempo asociada y la información que se puede obtener con una citación para las cuentas de YouTube</a:t>
            </a:r>
          </a:p>
          <a:p>
            <a:pPr lvl="1" algn="just"/>
            <a:r>
              <a:rPr dirty="0"/>
              <a:t>Número de reenvío e información que se puede obtener con una citación para la cuenta de Google Voice</a:t>
            </a:r>
          </a:p>
          <a:p>
            <a:pPr lvl="1" algn="just"/>
            <a:r>
              <a:rPr dirty="0"/>
              <a:t>Dirección IP y sello de tiempo asociado relacionados con una publicación de blog específica, dirección IP y sello de tiempo asociado para cuentas de blogger</a:t>
            </a:r>
          </a:p>
          <a:p>
            <a:pPr lvl="1" algn="just"/>
            <a:endParaRPr lang="es-E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81</a:t>
            </a:fld>
            <a:endParaRPr lang="es-ES"/>
          </a:p>
        </p:txBody>
      </p:sp>
      <p:pic>
        <p:nvPicPr>
          <p:cNvPr id="5" name="Picture 2" descr="Resultado de la imagen para nosotros de solicitudes de aplicación de la ley de proveedores de servicios facebook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7005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en-US" sz="4000" b="1" dirty="0"/>
              <a:t>Por ejemplo, </a:t>
            </a:r>
            <a:br>
              <a:rPr lang="en-US" sz="4000" b="1" dirty="0"/>
            </a:br>
            <a:r>
              <a:rPr lang="en-US" sz="4000" b="1" dirty="0" err="1"/>
              <a:t>Corporación</a:t>
            </a:r>
            <a:r>
              <a:rPr lang="en-US" sz="4000" b="1" dirty="0"/>
              <a:t> Google</a:t>
            </a:r>
            <a:endParaRPr lang="es-ES" sz="4000" b="1" dirty="0"/>
          </a:p>
        </p:txBody>
      </p:sp>
      <p:sp>
        <p:nvSpPr>
          <p:cNvPr id="3" name="Content Placeholder 2"/>
          <p:cNvSpPr>
            <a:spLocks noGrp="1"/>
          </p:cNvSpPr>
          <p:nvPr>
            <p:ph idx="1"/>
          </p:nvPr>
        </p:nvSpPr>
        <p:spPr>
          <a:xfrm>
            <a:off x="457200" y="1600200"/>
            <a:ext cx="8229600" cy="4875551"/>
          </a:xfrm>
        </p:spPr>
        <p:txBody>
          <a:bodyPr>
            <a:normAutofit fontScale="92500" lnSpcReduction="10000"/>
          </a:bodyPr>
          <a:lstStyle/>
          <a:p>
            <a:pPr algn="just"/>
            <a:r>
              <a:rPr lang="es-ES" dirty="0"/>
              <a:t>Con</a:t>
            </a:r>
            <a:r>
              <a:rPr dirty="0"/>
              <a:t> </a:t>
            </a:r>
            <a:r>
              <a:rPr lang="en-US" u="sng" dirty="0"/>
              <a:t>orden de registro</a:t>
            </a:r>
            <a:r>
              <a:rPr dirty="0"/>
              <a:t>:</a:t>
            </a:r>
          </a:p>
          <a:p>
            <a:pPr lvl="1" algn="just"/>
            <a:r>
              <a:rPr dirty="0"/>
              <a:t>Contenido del correo electrónico e información que se puede obtener con una citación u orden judicial para las cuentas de Google</a:t>
            </a:r>
          </a:p>
          <a:p>
            <a:pPr lvl="1" algn="just"/>
            <a:r>
              <a:rPr dirty="0"/>
              <a:t>Copia de vídeo privado e información de vídeo asociada, contenido de mensajes privados para cuentas de YouTube</a:t>
            </a:r>
          </a:p>
          <a:p>
            <a:pPr lvl="1" algn="just"/>
            <a:r>
              <a:rPr dirty="0"/>
              <a:t>Contenido de mensajes de texto almacenados, contenido de correo de voz almacenado para cuentas de voz de Google</a:t>
            </a:r>
          </a:p>
          <a:p>
            <a:pPr lvl="1" algn="just"/>
            <a:r>
              <a:rPr dirty="0"/>
              <a:t>Publicaciones de blog privadas y contenido de comentarios para cuentas de Blogger</a:t>
            </a:r>
          </a:p>
          <a:p>
            <a:pPr lvl="1" algn="just"/>
            <a:endParaRPr lang="es-E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82</a:t>
            </a:fld>
            <a:endParaRPr lang="es-ES"/>
          </a:p>
        </p:txBody>
      </p:sp>
      <p:pic>
        <p:nvPicPr>
          <p:cNvPr id="5" name="Picture 2" descr="Resultado de la imagen para nosotros de solicitudes de aplicación de la ley de proveedores de servicios facebook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05929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Imagen de signo de interrogación">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a:t>Preguntas</a:t>
            </a:r>
            <a:endParaRPr lang="es-ES"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83</a:t>
            </a:fld>
            <a:endParaRPr lang="es-ES"/>
          </a:p>
        </p:txBody>
      </p:sp>
    </p:spTree>
    <p:extLst>
      <p:ext uri="{BB962C8B-B14F-4D97-AF65-F5344CB8AC3E}">
        <p14:creationId xmlns:p14="http://schemas.microsoft.com/office/powerpoint/2010/main" val="335253089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r>
              <a:rPr lang="en-GB" b="1" dirty="0"/>
              <a:t>Parte cuatro</a:t>
            </a:r>
            <a:br/>
            <a:r>
              <a:rPr lang="en-GB" b="1" dirty="0"/>
              <a:t>Estudios de caso</a:t>
            </a:r>
            <a:r>
              <a:rPr dirty="0"/>
              <a:t> </a:t>
            </a:r>
            <a:endParaRPr lang="es-E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84</a:t>
            </a:fld>
            <a:endParaRPr lang="es-ES"/>
          </a:p>
        </p:txBody>
      </p:sp>
    </p:spTree>
    <p:extLst>
      <p:ext uri="{BB962C8B-B14F-4D97-AF65-F5344CB8AC3E}">
        <p14:creationId xmlns:p14="http://schemas.microsoft.com/office/powerpoint/2010/main" val="107866716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slov 1"/>
          <p:cNvSpPr>
            <a:spLocks noGrp="1"/>
          </p:cNvSpPr>
          <p:nvPr>
            <p:ph type="title"/>
          </p:nvPr>
        </p:nvSpPr>
        <p:spPr/>
        <p:txBody>
          <a:bodyPr/>
          <a:lstStyle/>
          <a:p>
            <a:pPr eaLnBrk="1" hangingPunct="1"/>
            <a:r>
              <a:rPr lang="en-US" altLang="sr-Latn-RS" b="1" dirty="0" err="1"/>
              <a:t>Estudios</a:t>
            </a:r>
            <a:r>
              <a:rPr lang="en-US" altLang="sr-Latn-RS" b="1" dirty="0"/>
              <a:t> de </a:t>
            </a:r>
            <a:r>
              <a:rPr lang="en-US" altLang="sr-Latn-RS" b="1" dirty="0" err="1"/>
              <a:t>caso</a:t>
            </a:r>
            <a:r>
              <a:rPr lang="en-US" altLang="sr-Latn-RS" b="1" dirty="0"/>
              <a:t> 1 a 3</a:t>
            </a:r>
          </a:p>
        </p:txBody>
      </p:sp>
      <p:sp>
        <p:nvSpPr>
          <p:cNvPr id="3075" name="Rezervirano mjesto sadržaja 2"/>
          <p:cNvSpPr>
            <a:spLocks noGrp="1"/>
          </p:cNvSpPr>
          <p:nvPr>
            <p:ph idx="1"/>
          </p:nvPr>
        </p:nvSpPr>
        <p:spPr/>
        <p:txBody>
          <a:bodyPr>
            <a:normAutofit lnSpcReduction="10000"/>
          </a:bodyPr>
          <a:lstStyle/>
          <a:p>
            <a:pPr eaLnBrk="1" hangingPunct="1"/>
            <a:r>
              <a:rPr lang="en-US" altLang="sr-Latn-RS" dirty="0"/>
              <a:t>Los casos seleccionados n.º 1 a 3 están relacionados con el artículo 9 del Convenio de Budapest, ya que la cooperación internacional y la asistencia judicial recíproca están bien desarrolladas;</a:t>
            </a:r>
          </a:p>
          <a:p>
            <a:pPr eaLnBrk="1" hangingPunct="1"/>
            <a:r>
              <a:rPr lang="en-US" altLang="sr-Latn-RS" dirty="0"/>
              <a:t>Sin embargo, se supone que las medidas de procedimiento que se estudiarán serán aplicables en relación con cualquier tipo de delito cibernético.</a:t>
            </a:r>
          </a:p>
        </p:txBody>
      </p:sp>
    </p:spTree>
    <p:extLst>
      <p:ext uri="{BB962C8B-B14F-4D97-AF65-F5344CB8AC3E}">
        <p14:creationId xmlns:p14="http://schemas.microsoft.com/office/powerpoint/2010/main" val="124394561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1</a:t>
            </a:r>
            <a:endParaRPr lang="es-ES" altLang="sr-Latn-RS" dirty="0"/>
          </a:p>
        </p:txBody>
      </p:sp>
      <p:sp>
        <p:nvSpPr>
          <p:cNvPr id="3" name="Content Placeholder 2"/>
          <p:cNvSpPr>
            <a:spLocks noGrp="1"/>
          </p:cNvSpPr>
          <p:nvPr>
            <p:ph idx="1"/>
          </p:nvPr>
        </p:nvSpPr>
        <p:spPr>
          <a:xfrm>
            <a:off x="457200" y="1135063"/>
            <a:ext cx="8513763" cy="5494337"/>
          </a:xfrm>
        </p:spPr>
        <p:txBody>
          <a:bodyPr rtlCol="0">
            <a:normAutofit fontScale="92500" lnSpcReduction="20000"/>
          </a:bodyPr>
          <a:lstStyle/>
          <a:p>
            <a:pPr eaLnBrk="1" hangingPunct="1">
              <a:buFont typeface="Arial" pitchFamily="34" charset="0"/>
              <a:buChar char="•"/>
              <a:defRPr/>
            </a:pPr>
            <a:r>
              <a:rPr lang="en-US" sz="2800" b="1" dirty="0"/>
              <a:t>Hechos:</a:t>
            </a:r>
            <a:endParaRPr lang="es-ES" sz="2800" dirty="0"/>
          </a:p>
          <a:p>
            <a:pPr eaLnBrk="1" hangingPunct="1">
              <a:buFont typeface="Arial" pitchFamily="34" charset="0"/>
              <a:buChar char="•"/>
              <a:defRPr/>
            </a:pPr>
            <a:r>
              <a:rPr lang="en-US" sz="2800" dirty="0"/>
              <a:t>Marina es una adolescente de 17 años, a menudo se conecta a Facebook. Ella aceptó la amistad de un "adolescente de 17 años" llamado "solo Robert". Su foto de perfil presenta a un adolescente guapo con una cara feliz. Después de un tiempo, la amistad se desarrolla en un chat diario y conversaciones de amor. Después de reunir una gran confianza, las conversaciones comenzaron a ser más íntimas y privadas. Muy pronto, durante una conversación, “solo Robert” </a:t>
            </a:r>
            <a:r>
              <a:rPr lang="en-US" sz="2800" dirty="0" err="1"/>
              <a:t>pidió</a:t>
            </a:r>
            <a:r>
              <a:rPr lang="en-US" sz="2800" dirty="0"/>
              <a:t> a Marina que le enviara una foto de ella en topless y </a:t>
            </a:r>
            <a:r>
              <a:rPr lang="en-US" sz="2800" dirty="0" err="1"/>
              <a:t>ella</a:t>
            </a:r>
            <a:r>
              <a:rPr lang="en-US" sz="2800" dirty="0"/>
              <a:t> le complació. Después de eso, "solo Robert" </a:t>
            </a:r>
            <a:r>
              <a:rPr lang="en-US" sz="2800" dirty="0" err="1"/>
              <a:t>comenzó</a:t>
            </a:r>
            <a:r>
              <a:rPr lang="en-US" sz="2800" dirty="0"/>
              <a:t> a chantajear a Marina. Le </a:t>
            </a:r>
            <a:r>
              <a:rPr lang="en-US" sz="2800" dirty="0" err="1"/>
              <a:t>dijo</a:t>
            </a:r>
            <a:r>
              <a:rPr lang="en-US" sz="2800" dirty="0"/>
              <a:t> que si no hace más fotos o vídeos de ella desnuda, </a:t>
            </a:r>
            <a:r>
              <a:rPr lang="en-US" sz="2800" dirty="0" err="1"/>
              <a:t>publicaría</a:t>
            </a:r>
            <a:r>
              <a:rPr lang="en-US" sz="2800" dirty="0"/>
              <a:t> sus fotos desnudas en Internet o se las enviará a sus padres o amigos en la escuela. </a:t>
            </a:r>
          </a:p>
          <a:p>
            <a:pPr marL="914400" lvl="2" indent="0" eaLnBrk="1" fontAlgn="auto" hangingPunct="1">
              <a:spcAft>
                <a:spcPts val="0"/>
              </a:spcAft>
              <a:buNone/>
              <a:defRPr/>
            </a:pPr>
            <a:endParaRPr lang="es-ES" sz="2000" dirty="0"/>
          </a:p>
          <a:p>
            <a:pPr lvl="2" eaLnBrk="1" fontAlgn="auto" hangingPunct="1">
              <a:spcAft>
                <a:spcPts val="0"/>
              </a:spcAft>
              <a:buFont typeface="Arial"/>
              <a:buChar char="•"/>
              <a:defRPr/>
            </a:pPr>
            <a:endParaRPr lang="es-ES" sz="2000" dirty="0"/>
          </a:p>
        </p:txBody>
      </p:sp>
      <p:sp>
        <p:nvSpPr>
          <p:cNvPr id="410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86</a:t>
            </a:fld>
            <a:endParaRPr lang="es-ES" altLang="sr-Latn-RS" sz="1200" dirty="0">
              <a:solidFill>
                <a:srgbClr val="898989"/>
              </a:solidFill>
            </a:endParaRPr>
          </a:p>
        </p:txBody>
      </p:sp>
    </p:spTree>
    <p:extLst>
      <p:ext uri="{BB962C8B-B14F-4D97-AF65-F5344CB8AC3E}">
        <p14:creationId xmlns:p14="http://schemas.microsoft.com/office/powerpoint/2010/main" val="123428626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90805"/>
            <a:ext cx="8229600" cy="4427408"/>
          </a:xfrm>
        </p:spPr>
        <p:txBody>
          <a:bodyPr/>
          <a:lstStyle/>
          <a:p>
            <a:pPr eaLnBrk="1" hangingPunct="1">
              <a:buFont typeface="Arial" pitchFamily="34" charset="0"/>
              <a:buChar char="•"/>
              <a:defRPr/>
            </a:pPr>
            <a:r>
              <a:rPr dirty="0"/>
              <a:t>Marina les contó a sus padres lo sucedido y lo denunciaron a la policía.</a:t>
            </a:r>
          </a:p>
          <a:p>
            <a:pPr eaLnBrk="1" hangingPunct="1">
              <a:buFont typeface="Arial" pitchFamily="34" charset="0"/>
              <a:buChar char="•"/>
              <a:defRPr/>
            </a:pPr>
            <a:r>
              <a:rPr dirty="0"/>
              <a:t>La policía informó al fiscal sobre el "sospechoso" y la ofensa criminal, y comenzó una investigación. </a:t>
            </a:r>
          </a:p>
          <a:p>
            <a:pPr eaLnBrk="1" hangingPunct="1">
              <a:buFont typeface="Arial" pitchFamily="34" charset="0"/>
              <a:buChar char="•"/>
              <a:defRPr/>
            </a:pPr>
            <a:r>
              <a:rPr dirty="0"/>
              <a:t>Las investigaciones sobre el teléfono inteligente de Marina se han hecho</a:t>
            </a:r>
          </a:p>
          <a:p>
            <a:pPr eaLnBrk="1" hangingPunct="1">
              <a:buFont typeface="Arial" pitchFamily="34" charset="0"/>
              <a:buChar char="•"/>
              <a:defRPr/>
            </a:pPr>
            <a:r>
              <a:rPr dirty="0"/>
              <a:t>¿Cuál es el próximo </a:t>
            </a:r>
            <a:r>
              <a:rPr dirty="0" err="1"/>
              <a:t>paso</a:t>
            </a:r>
            <a:r>
              <a:rPr dirty="0"/>
              <a:t>?</a:t>
            </a:r>
            <a:r>
              <a:rPr lang="es-ES" dirty="0"/>
              <a:t> </a:t>
            </a:r>
            <a:endParaRPr dirty="0"/>
          </a:p>
          <a:p>
            <a:pPr marL="0" indent="0" eaLnBrk="1" hangingPunct="1">
              <a:buFont typeface="Arial" pitchFamily="34" charset="0"/>
              <a:buNone/>
              <a:defRPr/>
            </a:pPr>
            <a:endParaRPr lang="es-ES"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1</a:t>
            </a:r>
            <a:r>
              <a:rPr dirty="0"/>
              <a:t> (continuación)</a:t>
            </a:r>
            <a:endParaRPr lang="es-ES" altLang="sr-Latn-RS"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87</a:t>
            </a:fld>
            <a:endParaRPr lang="es-ES" altLang="sr-Latn-RS" sz="1200" dirty="0">
              <a:solidFill>
                <a:srgbClr val="898989"/>
              </a:solidFill>
            </a:endParaRPr>
          </a:p>
        </p:txBody>
      </p:sp>
    </p:spTree>
    <p:extLst>
      <p:ext uri="{BB962C8B-B14F-4D97-AF65-F5344CB8AC3E}">
        <p14:creationId xmlns:p14="http://schemas.microsoft.com/office/powerpoint/2010/main" val="326974205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a:buFont typeface="Arial" pitchFamily="34" charset="0"/>
              <a:buChar char="•"/>
              <a:defRPr/>
            </a:pPr>
            <a:r>
              <a:rPr dirty="0"/>
              <a:t>Preguntas:</a:t>
            </a:r>
          </a:p>
          <a:p>
            <a:pPr marL="514350" indent="-514350">
              <a:buFont typeface="Arial" pitchFamily="34" charset="0"/>
              <a:buAutoNum type="arabicPeriod"/>
              <a:defRPr/>
            </a:pPr>
            <a:r>
              <a:rPr dirty="0"/>
              <a:t>¿Puede la policía </a:t>
            </a:r>
            <a:r>
              <a:rPr dirty="0" err="1"/>
              <a:t>contactar</a:t>
            </a:r>
            <a:r>
              <a:rPr dirty="0"/>
              <a:t> </a:t>
            </a:r>
            <a:r>
              <a:rPr lang="es-ES" dirty="0"/>
              <a:t>con</a:t>
            </a:r>
            <a:r>
              <a:rPr dirty="0"/>
              <a:t> Facebook directamente?</a:t>
            </a:r>
            <a:endParaRPr lang="es-ES" dirty="0"/>
          </a:p>
          <a:p>
            <a:pPr marL="514350" indent="-514350">
              <a:buFont typeface="Arial" pitchFamily="34" charset="0"/>
              <a:buAutoNum type="arabicPeriod"/>
              <a:defRPr/>
            </a:pPr>
            <a:r>
              <a:rPr dirty="0"/>
              <a:t>¿Cuál es el formalismo que se debe respetar?</a:t>
            </a:r>
          </a:p>
          <a:p>
            <a:pPr marL="514350" indent="-514350">
              <a:buFont typeface="Arial" pitchFamily="34" charset="0"/>
              <a:buAutoNum type="arabicPeriod"/>
              <a:defRPr/>
            </a:pPr>
            <a:r>
              <a:rPr dirty="0"/>
              <a:t>¿Cuáles son los dos </a:t>
            </a:r>
            <a:r>
              <a:rPr lang="es-ES" dirty="0"/>
              <a:t>siguientes</a:t>
            </a:r>
            <a:r>
              <a:rPr dirty="0"/>
              <a:t> pasos?</a:t>
            </a:r>
            <a:endParaRPr lang="es-ES" dirty="0"/>
          </a:p>
        </p:txBody>
      </p:sp>
      <p:sp>
        <p:nvSpPr>
          <p:cNvPr id="6"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1</a:t>
            </a:r>
            <a:r>
              <a:rPr dirty="0"/>
              <a:t> (continuación)</a:t>
            </a:r>
            <a:endParaRPr lang="es-ES" altLang="sr-Latn-RS"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88</a:t>
            </a:fld>
            <a:endParaRPr lang="es-ES" altLang="sr-Latn-RS" sz="1200" dirty="0">
              <a:solidFill>
                <a:srgbClr val="898989"/>
              </a:solidFill>
            </a:endParaRPr>
          </a:p>
        </p:txBody>
      </p:sp>
    </p:spTree>
    <p:extLst>
      <p:ext uri="{BB962C8B-B14F-4D97-AF65-F5344CB8AC3E}">
        <p14:creationId xmlns:p14="http://schemas.microsoft.com/office/powerpoint/2010/main" val="130185723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zervirano mjesto sadržaja 2"/>
          <p:cNvSpPr>
            <a:spLocks noGrp="1"/>
          </p:cNvSpPr>
          <p:nvPr>
            <p:ph idx="1"/>
          </p:nvPr>
        </p:nvSpPr>
        <p:spPr>
          <a:xfrm>
            <a:off x="457200" y="1238250"/>
            <a:ext cx="8229600" cy="5423807"/>
          </a:xfrm>
        </p:spPr>
        <p:txBody>
          <a:bodyPr>
            <a:normAutofit lnSpcReduction="10000"/>
          </a:bodyPr>
          <a:lstStyle/>
          <a:p>
            <a:pPr eaLnBrk="1" hangingPunct="1"/>
            <a:r>
              <a:rPr lang="en-US" altLang="sr-Latn-RS" sz="2800" dirty="0"/>
              <a:t>La investigación llevó a un hombre de 56 años que vivía en el mismo país pero en una ciudad diferente.</a:t>
            </a:r>
          </a:p>
          <a:p>
            <a:pPr eaLnBrk="1" hangingPunct="1"/>
            <a:r>
              <a:rPr lang="en-US" altLang="sr-Latn-RS" sz="2800" dirty="0"/>
              <a:t>El fiscal:</a:t>
            </a:r>
          </a:p>
          <a:p>
            <a:pPr marL="711200" indent="-347663" eaLnBrk="1" hangingPunct="1">
              <a:buFont typeface="Courier New" panose="02070309020205020404" pitchFamily="49" charset="0"/>
              <a:buChar char="o"/>
            </a:pPr>
            <a:r>
              <a:rPr sz="2800" dirty="0"/>
              <a:t>Solicitó una orden de registro judicial para el registro del hogar, la computadora, el teléfono inteligente y otros dispositivos del sospechoso relacionados con la computadora, incluido todo el almacenamiento de </a:t>
            </a:r>
            <a:r>
              <a:rPr sz="2800" dirty="0" err="1"/>
              <a:t>datos</a:t>
            </a:r>
            <a:r>
              <a:rPr sz="2800" dirty="0"/>
              <a:t>.</a:t>
            </a:r>
            <a:r>
              <a:rPr lang="hr-HR" altLang="sr-Latn-RS" sz="2800" dirty="0"/>
              <a:t> Obtuvo la orden después de un retraso de cuatro horas.</a:t>
            </a:r>
          </a:p>
          <a:p>
            <a:pPr marL="711200" indent="-347663" eaLnBrk="1" hangingPunct="1">
              <a:buFont typeface="Courier New" panose="02070309020205020404" pitchFamily="49" charset="0"/>
              <a:buChar char="o"/>
            </a:pPr>
            <a:r>
              <a:rPr lang="en-GB" altLang="sr-Latn-RS" sz="2800" dirty="0" err="1"/>
              <a:t>Ordenó</a:t>
            </a:r>
            <a:r>
              <a:rPr lang="en-GB" altLang="sr-Latn-RS" sz="2800" dirty="0"/>
              <a:t> al Centro técnico operacional (OTC) conservar todos los datos relevantes con respecto a las comunicaciones entre el sospechoso y la víctima.</a:t>
            </a:r>
            <a:endParaRPr lang="es-ES" altLang="sr-Latn-RS" sz="2800"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1</a:t>
            </a:r>
            <a:r>
              <a:rPr dirty="0"/>
              <a:t> (continuación)</a:t>
            </a:r>
            <a:endParaRPr lang="es-ES" altLang="sr-Latn-RS"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89</a:t>
            </a:fld>
            <a:endParaRPr lang="es-ES" altLang="sr-Latn-RS" sz="1200" dirty="0">
              <a:solidFill>
                <a:srgbClr val="898989"/>
              </a:solidFill>
            </a:endParaRPr>
          </a:p>
        </p:txBody>
      </p:sp>
    </p:spTree>
    <p:extLst>
      <p:ext uri="{BB962C8B-B14F-4D97-AF65-F5344CB8AC3E}">
        <p14:creationId xmlns:p14="http://schemas.microsoft.com/office/powerpoint/2010/main" val="516239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9</a:t>
            </a:fld>
            <a:endParaRPr lang="es-ES" dirty="0"/>
          </a:p>
        </p:txBody>
      </p:sp>
      <p:pic>
        <p:nvPicPr>
          <p:cNvPr id="3076" name="Picture 4" descr="Resultado de la imagen para us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00" y="1063832"/>
            <a:ext cx="3496949" cy="251889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4395908"/>
            <a:ext cx="2085975" cy="219075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Resultado de la imagen para c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40658" y="4188282"/>
            <a:ext cx="2624455" cy="264517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Resultado de la imagen para disco dur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0360" y="866503"/>
            <a:ext cx="3341374" cy="227243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Resultado de la imagen para almacenamiento en la nub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46787" y="2791814"/>
            <a:ext cx="3250426" cy="214947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b="1" dirty="0"/>
              <a:t>Prueba electrónica</a:t>
            </a:r>
            <a:endParaRPr lang="es-ES" b="1" dirty="0"/>
          </a:p>
        </p:txBody>
      </p:sp>
    </p:spTree>
    <p:extLst>
      <p:ext uri="{BB962C8B-B14F-4D97-AF65-F5344CB8AC3E}">
        <p14:creationId xmlns:p14="http://schemas.microsoft.com/office/powerpoint/2010/main" val="421630224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9726" y="1365338"/>
            <a:ext cx="8229600" cy="5010410"/>
          </a:xfrm>
        </p:spPr>
        <p:txBody>
          <a:bodyPr>
            <a:noAutofit/>
          </a:bodyPr>
          <a:lstStyle/>
          <a:p>
            <a:pPr marL="0" indent="0">
              <a:lnSpc>
                <a:spcPct val="80000"/>
              </a:lnSpc>
              <a:spcBef>
                <a:spcPts val="600"/>
              </a:spcBef>
              <a:spcAft>
                <a:spcPts val="1200"/>
              </a:spcAft>
              <a:buNone/>
              <a:defRPr/>
            </a:pPr>
            <a:r>
              <a:rPr lang="en-US" sz="2800" dirty="0"/>
              <a:t>Preguntas:</a:t>
            </a:r>
          </a:p>
          <a:p>
            <a:pPr marL="514350" indent="-514350">
              <a:lnSpc>
                <a:spcPct val="80000"/>
              </a:lnSpc>
              <a:spcBef>
                <a:spcPts val="600"/>
              </a:spcBef>
              <a:spcAft>
                <a:spcPts val="600"/>
              </a:spcAft>
              <a:buFont typeface="Arial" pitchFamily="34" charset="0"/>
              <a:buAutoNum type="arabicPeriod"/>
              <a:defRPr/>
            </a:pPr>
            <a:r>
              <a:rPr lang="en-US" sz="2200" b="1" dirty="0"/>
              <a:t>¿Cuánto tiempo tiene un fiscal</a:t>
            </a:r>
            <a:r>
              <a:rPr sz="2200" dirty="0"/>
              <a:t> en su país para solicitar una orden de registro judicial?</a:t>
            </a:r>
            <a:r>
              <a:rPr lang="en-US" sz="2200" dirty="0"/>
              <a:t> </a:t>
            </a:r>
            <a:endParaRPr lang="es-ES" sz="2200" dirty="0"/>
          </a:p>
          <a:p>
            <a:pPr marL="514350" indent="-514350">
              <a:lnSpc>
                <a:spcPct val="80000"/>
              </a:lnSpc>
              <a:spcBef>
                <a:spcPts val="600"/>
              </a:spcBef>
              <a:spcAft>
                <a:spcPts val="600"/>
              </a:spcAft>
              <a:buFont typeface="Arial" pitchFamily="34" charset="0"/>
              <a:buAutoNum type="arabicPeriod"/>
              <a:defRPr/>
            </a:pPr>
            <a:r>
              <a:rPr lang="en-US" sz="2200" dirty="0"/>
              <a:t>¿Qué indicación es en todos los casos obligatoria en la solicitud del fiscal?</a:t>
            </a:r>
            <a:endParaRPr lang="es-ES" sz="2200" dirty="0"/>
          </a:p>
          <a:p>
            <a:pPr marL="514350" indent="-514350">
              <a:lnSpc>
                <a:spcPct val="80000"/>
              </a:lnSpc>
              <a:spcBef>
                <a:spcPts val="600"/>
              </a:spcBef>
              <a:spcAft>
                <a:spcPts val="600"/>
              </a:spcAft>
              <a:buFont typeface="Arial" pitchFamily="34" charset="0"/>
              <a:buAutoNum type="arabicPeriod"/>
              <a:defRPr/>
            </a:pPr>
            <a:r>
              <a:rPr lang="en-US" sz="2200" b="1" dirty="0"/>
              <a:t>¿Cuánto tiempo tiene un tribunal para tomar una decisión</a:t>
            </a:r>
            <a:r>
              <a:rPr sz="2200" dirty="0"/>
              <a:t> sobre la solicitud del fiscal?</a:t>
            </a:r>
            <a:r>
              <a:rPr lang="en-US" sz="2200" dirty="0"/>
              <a:t> </a:t>
            </a:r>
            <a:endParaRPr lang="es-ES" sz="2200" dirty="0"/>
          </a:p>
          <a:p>
            <a:pPr marL="514350" indent="-514350">
              <a:lnSpc>
                <a:spcPct val="80000"/>
              </a:lnSpc>
              <a:spcBef>
                <a:spcPts val="600"/>
              </a:spcBef>
              <a:spcAft>
                <a:spcPts val="600"/>
              </a:spcAft>
              <a:buFont typeface="Arial" pitchFamily="34" charset="0"/>
              <a:buAutoNum type="arabicPeriod"/>
              <a:defRPr/>
            </a:pPr>
            <a:r>
              <a:rPr lang="en-US" sz="2200" dirty="0"/>
              <a:t>¿El fiscal tiene algún remedio legal si el tribunal se niega o rechaza su solicitud? </a:t>
            </a:r>
            <a:endParaRPr lang="es-ES" sz="2200" dirty="0"/>
          </a:p>
          <a:p>
            <a:pPr marL="914400" lvl="1" indent="-514350">
              <a:lnSpc>
                <a:spcPct val="80000"/>
              </a:lnSpc>
              <a:spcBef>
                <a:spcPts val="600"/>
              </a:spcBef>
              <a:spcAft>
                <a:spcPts val="600"/>
              </a:spcAft>
              <a:buFont typeface="+mj-lt"/>
              <a:buAutoNum type="alphaLcParenR"/>
              <a:defRPr/>
            </a:pPr>
            <a:r>
              <a:rPr lang="en-US" sz="2200" dirty="0"/>
              <a:t>Si la respuesta es sí, ¿a qué hora y quién decide sobre la apelación del fiscal?</a:t>
            </a:r>
            <a:endParaRPr lang="es-ES" sz="2200" dirty="0"/>
          </a:p>
          <a:p>
            <a:pPr marL="514350" indent="-514350">
              <a:lnSpc>
                <a:spcPct val="80000"/>
              </a:lnSpc>
              <a:spcBef>
                <a:spcPts val="600"/>
              </a:spcBef>
              <a:spcAft>
                <a:spcPts val="600"/>
              </a:spcAft>
              <a:buFont typeface="Arial" pitchFamily="34" charset="0"/>
              <a:buAutoNum type="arabicPeriod"/>
              <a:defRPr/>
            </a:pPr>
            <a:r>
              <a:rPr lang="en-US" sz="2200" dirty="0"/>
              <a:t>¿Un sospechoso necesita saber sobre el fallo del tribunal? </a:t>
            </a:r>
            <a:endParaRPr lang="es-ES" sz="2200" dirty="0"/>
          </a:p>
          <a:p>
            <a:pPr marL="914400" lvl="1" indent="-514350">
              <a:lnSpc>
                <a:spcPct val="80000"/>
              </a:lnSpc>
              <a:spcBef>
                <a:spcPts val="600"/>
              </a:spcBef>
              <a:spcAft>
                <a:spcPts val="600"/>
              </a:spcAft>
              <a:buFont typeface="+mj-lt"/>
              <a:buAutoNum type="alphaLcParenR"/>
              <a:defRPr/>
            </a:pPr>
            <a:r>
              <a:rPr lang="en-US" sz="2200" dirty="0"/>
              <a:t>Si es sí, ¿cuándo?</a:t>
            </a:r>
          </a:p>
          <a:p>
            <a:pPr marL="514350" indent="-514350">
              <a:spcBef>
                <a:spcPts val="600"/>
              </a:spcBef>
              <a:spcAft>
                <a:spcPts val="600"/>
              </a:spcAft>
              <a:buFont typeface="Arial" pitchFamily="34" charset="0"/>
              <a:buAutoNum type="arabicPeriod"/>
              <a:defRPr/>
            </a:pPr>
            <a:endParaRPr lang="es-ES" sz="2400" dirty="0"/>
          </a:p>
          <a:p>
            <a:pPr marL="514350" indent="-514350">
              <a:spcBef>
                <a:spcPts val="600"/>
              </a:spcBef>
              <a:spcAft>
                <a:spcPts val="600"/>
              </a:spcAft>
              <a:buFont typeface="Arial" pitchFamily="34" charset="0"/>
              <a:buAutoNum type="arabicPeriod"/>
              <a:defRPr/>
            </a:pPr>
            <a:endParaRPr lang="es-ES" sz="2400" dirty="0"/>
          </a:p>
          <a:p>
            <a:pPr marL="514350" indent="-514350">
              <a:spcBef>
                <a:spcPts val="600"/>
              </a:spcBef>
              <a:spcAft>
                <a:spcPts val="600"/>
              </a:spcAft>
              <a:buFont typeface="Arial" pitchFamily="34" charset="0"/>
              <a:buAutoNum type="arabicPeriod"/>
              <a:defRPr/>
            </a:pPr>
            <a:endParaRPr lang="es-ES" sz="2800"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1</a:t>
            </a:r>
            <a:r>
              <a:rPr dirty="0"/>
              <a:t> (continuación)</a:t>
            </a:r>
            <a:endParaRPr lang="es-ES" altLang="sr-Latn-RS"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90</a:t>
            </a:fld>
            <a:endParaRPr lang="es-ES" altLang="sr-Latn-RS" sz="1200" dirty="0">
              <a:solidFill>
                <a:srgbClr val="898989"/>
              </a:solidFill>
            </a:endParaRPr>
          </a:p>
        </p:txBody>
      </p:sp>
    </p:spTree>
    <p:extLst>
      <p:ext uri="{BB962C8B-B14F-4D97-AF65-F5344CB8AC3E}">
        <p14:creationId xmlns:p14="http://schemas.microsoft.com/office/powerpoint/2010/main" val="30957471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sz="quarter" idx="1"/>
          </p:nvPr>
        </p:nvSpPr>
        <p:spPr>
          <a:xfrm>
            <a:off x="457200" y="1766169"/>
            <a:ext cx="8229600" cy="4537793"/>
          </a:xfrm>
        </p:spPr>
        <p:txBody>
          <a:bodyPr rtlCol="0">
            <a:normAutofit fontScale="77500" lnSpcReduction="20000"/>
          </a:bodyPr>
          <a:lstStyle/>
          <a:p>
            <a:pPr eaLnBrk="1" fontAlgn="auto" hangingPunct="1">
              <a:lnSpc>
                <a:spcPct val="120000"/>
              </a:lnSpc>
              <a:spcBef>
                <a:spcPts val="600"/>
              </a:spcBef>
              <a:spcAft>
                <a:spcPts val="1200"/>
              </a:spcAft>
              <a:buFont typeface="Arial"/>
              <a:buChar char="•"/>
              <a:defRPr/>
            </a:pPr>
            <a:r>
              <a:rPr dirty="0"/>
              <a:t>La policía registró el apartamento de los sospechosos y confiscó la computadora portátil y el teléfono inteligente. No se encontraron dispositivos de almacenamiento de datos,</a:t>
            </a:r>
          </a:p>
          <a:p>
            <a:pPr eaLnBrk="1" fontAlgn="auto" hangingPunct="1">
              <a:lnSpc>
                <a:spcPct val="120000"/>
              </a:lnSpc>
              <a:spcBef>
                <a:spcPts val="600"/>
              </a:spcBef>
              <a:spcAft>
                <a:spcPts val="1200"/>
              </a:spcAft>
              <a:buFont typeface="Arial"/>
              <a:buChar char="•"/>
              <a:defRPr/>
            </a:pPr>
            <a:r>
              <a:rPr dirty="0"/>
              <a:t>Las medidas de registro e incautación confirmaron todo el contenido de los intercambios que tuvieron lugar entre la víctima y el sospechoso, y confirmaron la sospecha de que se había cometido el delito de posesión de pornografía infantil en el sistema informático.</a:t>
            </a:r>
          </a:p>
          <a:p>
            <a:pPr marL="0" indent="0" eaLnBrk="1" fontAlgn="auto" hangingPunct="1">
              <a:lnSpc>
                <a:spcPct val="120000"/>
              </a:lnSpc>
              <a:spcBef>
                <a:spcPts val="600"/>
              </a:spcBef>
              <a:spcAft>
                <a:spcPts val="1200"/>
              </a:spcAft>
              <a:buFont typeface="Arial" pitchFamily="34" charset="0"/>
              <a:buNone/>
              <a:defRPr/>
            </a:pPr>
            <a:r>
              <a:rPr dirty="0"/>
              <a:t> </a:t>
            </a:r>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1</a:t>
            </a:r>
            <a:r>
              <a:rPr dirty="0"/>
              <a:t> (continuación)</a:t>
            </a:r>
            <a:endParaRPr lang="es-ES" altLang="sr-Latn-RS"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91</a:t>
            </a:fld>
            <a:endParaRPr lang="es-ES" altLang="sr-Latn-RS" sz="1200" dirty="0">
              <a:solidFill>
                <a:srgbClr val="898989"/>
              </a:solidFill>
            </a:endParaRPr>
          </a:p>
        </p:txBody>
      </p:sp>
    </p:spTree>
    <p:extLst>
      <p:ext uri="{BB962C8B-B14F-4D97-AF65-F5344CB8AC3E}">
        <p14:creationId xmlns:p14="http://schemas.microsoft.com/office/powerpoint/2010/main" val="387084314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929008"/>
            <a:ext cx="8229600" cy="4197155"/>
          </a:xfrm>
        </p:spPr>
        <p:txBody>
          <a:bodyPr/>
          <a:lstStyle/>
          <a:p>
            <a:pPr marL="0" indent="0">
              <a:buNone/>
              <a:defRPr/>
            </a:pPr>
            <a:r>
              <a:rPr dirty="0"/>
              <a:t>Pregunta:</a:t>
            </a:r>
          </a:p>
          <a:p>
            <a:pPr marL="0" indent="0">
              <a:buFont typeface="Arial" pitchFamily="34" charset="0"/>
              <a:buNone/>
              <a:defRPr/>
            </a:pPr>
            <a:endParaRPr lang="es-ES" dirty="0"/>
          </a:p>
          <a:p>
            <a:pPr marL="0" indent="0">
              <a:buFont typeface="Arial" pitchFamily="34" charset="0"/>
              <a:buNone/>
              <a:defRPr/>
            </a:pPr>
            <a:r>
              <a:rPr dirty="0"/>
              <a:t>¿Qué actividades reales se consideran en la medida de procedimiento "Registro de la computadora"?</a:t>
            </a:r>
          </a:p>
          <a:p>
            <a:pPr marL="0" indent="0">
              <a:buFont typeface="Arial" pitchFamily="34" charset="0"/>
              <a:buNone/>
              <a:defRPr/>
            </a:pPr>
            <a:endParaRPr lang="es-ES"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1</a:t>
            </a:r>
            <a:r>
              <a:rPr dirty="0"/>
              <a:t> (continuación)</a:t>
            </a:r>
            <a:endParaRPr lang="es-ES" altLang="sr-Latn-RS"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92</a:t>
            </a:fld>
            <a:endParaRPr lang="es-ES" altLang="sr-Latn-RS" sz="1200" dirty="0">
              <a:solidFill>
                <a:srgbClr val="898989"/>
              </a:solidFill>
            </a:endParaRPr>
          </a:p>
        </p:txBody>
      </p:sp>
    </p:spTree>
    <p:extLst>
      <p:ext uri="{BB962C8B-B14F-4D97-AF65-F5344CB8AC3E}">
        <p14:creationId xmlns:p14="http://schemas.microsoft.com/office/powerpoint/2010/main" val="125590251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zervirano mjesto sadržaja 2"/>
          <p:cNvSpPr>
            <a:spLocks noGrp="1"/>
          </p:cNvSpPr>
          <p:nvPr>
            <p:ph idx="1"/>
          </p:nvPr>
        </p:nvSpPr>
        <p:spPr>
          <a:xfrm>
            <a:off x="457200" y="1841326"/>
            <a:ext cx="8229600" cy="4284837"/>
          </a:xfrm>
        </p:spPr>
        <p:txBody>
          <a:bodyPr>
            <a:normAutofit/>
          </a:bodyPr>
          <a:lstStyle/>
          <a:p>
            <a:pPr eaLnBrk="1" hangingPunct="1">
              <a:spcBef>
                <a:spcPts val="600"/>
              </a:spcBef>
              <a:spcAft>
                <a:spcPts val="1200"/>
              </a:spcAft>
            </a:pPr>
            <a:r>
              <a:rPr lang="en-US" altLang="sr-Latn-RS" sz="2800" dirty="0"/>
              <a:t>El fiscal planteó la acusación</a:t>
            </a:r>
          </a:p>
          <a:p>
            <a:pPr eaLnBrk="1" hangingPunct="1">
              <a:spcBef>
                <a:spcPts val="600"/>
              </a:spcBef>
              <a:spcAft>
                <a:spcPts val="1200"/>
              </a:spcAft>
            </a:pPr>
            <a:r>
              <a:rPr sz="2800" dirty="0"/>
              <a:t>Las pruebas electrónicas recopiladas se guardaron en un DVD, incluso las fotos impresas en un papel</a:t>
            </a:r>
            <a:r>
              <a:rPr lang="en-US" altLang="sr-Latn-RS" sz="2800" dirty="0"/>
              <a:t> </a:t>
            </a:r>
          </a:p>
          <a:p>
            <a:pPr eaLnBrk="1" hangingPunct="1">
              <a:spcBef>
                <a:spcPts val="600"/>
              </a:spcBef>
              <a:spcAft>
                <a:spcPts val="1200"/>
              </a:spcAft>
            </a:pPr>
            <a:r>
              <a:rPr lang="en-US" altLang="sr-Latn-RS" sz="2800" dirty="0"/>
              <a:t>El tribunal </a:t>
            </a:r>
            <a:r>
              <a:rPr lang="en-US" altLang="sr-Latn-RS" sz="2800" dirty="0" err="1"/>
              <a:t>confirmó</a:t>
            </a:r>
            <a:r>
              <a:rPr lang="en-US" altLang="sr-Latn-RS" sz="2800" dirty="0"/>
              <a:t> la acusación</a:t>
            </a:r>
          </a:p>
          <a:p>
            <a:pPr eaLnBrk="1" hangingPunct="1">
              <a:spcBef>
                <a:spcPts val="600"/>
              </a:spcBef>
              <a:spcAft>
                <a:spcPts val="1200"/>
              </a:spcAft>
            </a:pPr>
            <a:r>
              <a:rPr lang="en-US" altLang="sr-Latn-RS" sz="2800" dirty="0"/>
              <a:t>En el </a:t>
            </a:r>
            <a:r>
              <a:rPr lang="en-US" altLang="sr-Latn-RS" sz="2800" dirty="0" err="1"/>
              <a:t>juicio</a:t>
            </a:r>
            <a:r>
              <a:rPr lang="en-US" altLang="sr-Latn-RS" sz="2800" dirty="0"/>
              <a:t>, el infractor se declaró culpable y </a:t>
            </a:r>
            <a:r>
              <a:rPr lang="en-US" altLang="sr-Latn-RS" sz="2800" dirty="0" err="1"/>
              <a:t>fue</a:t>
            </a:r>
            <a:r>
              <a:rPr lang="en-US" altLang="sr-Latn-RS" sz="2800" dirty="0"/>
              <a:t> </a:t>
            </a:r>
            <a:r>
              <a:rPr lang="en-US" altLang="sr-Latn-RS" sz="2800" dirty="0" err="1"/>
              <a:t>condenado</a:t>
            </a:r>
            <a:r>
              <a:rPr lang="en-US" altLang="sr-Latn-RS" sz="2800" dirty="0"/>
              <a:t> a 1 </a:t>
            </a:r>
            <a:r>
              <a:rPr lang="en-US" altLang="sr-Latn-RS" sz="2800" dirty="0" err="1"/>
              <a:t>año</a:t>
            </a:r>
            <a:r>
              <a:rPr lang="en-US" altLang="sr-Latn-RS" sz="2800" dirty="0"/>
              <a:t> de </a:t>
            </a:r>
            <a:r>
              <a:rPr lang="en-US" altLang="sr-Latn-RS" sz="2800" dirty="0" err="1"/>
              <a:t>prisión</a:t>
            </a:r>
            <a:r>
              <a:rPr lang="en-US" altLang="sr-Latn-RS" sz="2800" dirty="0"/>
              <a:t> (Tribunal de Croacia)</a:t>
            </a:r>
          </a:p>
          <a:p>
            <a:pPr eaLnBrk="1" hangingPunct="1">
              <a:spcBef>
                <a:spcPts val="600"/>
              </a:spcBef>
              <a:spcAft>
                <a:spcPts val="1200"/>
              </a:spcAft>
            </a:pPr>
            <a:endParaRPr lang="es-ES" altLang="sr-Latn-RS" sz="2800"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1</a:t>
            </a:r>
            <a:r>
              <a:rPr dirty="0"/>
              <a:t> (continuación)</a:t>
            </a:r>
            <a:endParaRPr lang="es-ES" altLang="sr-Latn-RS"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93</a:t>
            </a:fld>
            <a:endParaRPr lang="es-ES" altLang="sr-Latn-RS" sz="1200" dirty="0">
              <a:solidFill>
                <a:srgbClr val="898989"/>
              </a:solidFill>
            </a:endParaRPr>
          </a:p>
        </p:txBody>
      </p:sp>
    </p:spTree>
    <p:extLst>
      <p:ext uri="{BB962C8B-B14F-4D97-AF65-F5344CB8AC3E}">
        <p14:creationId xmlns:p14="http://schemas.microsoft.com/office/powerpoint/2010/main" val="292004126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37570"/>
            <a:ext cx="8229600" cy="4625235"/>
          </a:xfrm>
        </p:spPr>
        <p:txBody>
          <a:bodyPr>
            <a:normAutofit fontScale="92500" lnSpcReduction="20000"/>
          </a:bodyPr>
          <a:lstStyle/>
          <a:p>
            <a:pPr marL="0" indent="0">
              <a:spcBef>
                <a:spcPts val="600"/>
              </a:spcBef>
              <a:spcAft>
                <a:spcPts val="1200"/>
              </a:spcAft>
              <a:buNone/>
              <a:defRPr/>
            </a:pPr>
            <a:r>
              <a:rPr lang="en-US" sz="2800" dirty="0"/>
              <a:t>Preguntas:</a:t>
            </a:r>
          </a:p>
          <a:p>
            <a:pPr marL="514350" indent="-514350">
              <a:spcBef>
                <a:spcPts val="600"/>
              </a:spcBef>
              <a:spcAft>
                <a:spcPts val="600"/>
              </a:spcAft>
              <a:buFont typeface="Arial" pitchFamily="34" charset="0"/>
              <a:buAutoNum type="arabicPeriod"/>
              <a:defRPr/>
            </a:pPr>
            <a:endParaRPr lang="es-ES" altLang="sr-Latn-RS" sz="2600" b="1" dirty="0"/>
          </a:p>
          <a:p>
            <a:pPr marL="514350" indent="-514350">
              <a:spcBef>
                <a:spcPts val="600"/>
              </a:spcBef>
              <a:spcAft>
                <a:spcPts val="600"/>
              </a:spcAft>
              <a:buFont typeface="Arial" pitchFamily="34" charset="0"/>
              <a:buAutoNum type="arabicPeriod"/>
              <a:defRPr/>
            </a:pPr>
            <a:r>
              <a:rPr lang="en-GB" altLang="sr-Latn-RS" sz="2600" b="1" dirty="0"/>
              <a:t>¿Qué equipos usan generalmente los tribunales</a:t>
            </a:r>
            <a:r>
              <a:rPr sz="2600" dirty="0"/>
              <a:t> en los tribunales de su </a:t>
            </a:r>
            <a:r>
              <a:rPr sz="2600" dirty="0" err="1"/>
              <a:t>país</a:t>
            </a:r>
            <a:r>
              <a:rPr sz="2600" dirty="0"/>
              <a:t>?</a:t>
            </a:r>
            <a:r>
              <a:rPr lang="en-GB" altLang="sr-Latn-RS" sz="2600" dirty="0"/>
              <a:t> </a:t>
            </a:r>
            <a:endParaRPr lang="es-ES" sz="2600" dirty="0"/>
          </a:p>
          <a:p>
            <a:pPr marL="514350" indent="-514350">
              <a:spcBef>
                <a:spcPts val="600"/>
              </a:spcBef>
              <a:spcAft>
                <a:spcPts val="600"/>
              </a:spcAft>
              <a:buFont typeface="Arial" pitchFamily="34" charset="0"/>
              <a:buAutoNum type="arabicPeriod"/>
              <a:defRPr/>
            </a:pPr>
            <a:endParaRPr lang="es-ES" altLang="sr-Latn-RS" sz="2600" dirty="0"/>
          </a:p>
          <a:p>
            <a:pPr marL="514350" indent="-514350">
              <a:spcBef>
                <a:spcPts val="600"/>
              </a:spcBef>
              <a:spcAft>
                <a:spcPts val="600"/>
              </a:spcAft>
              <a:buFont typeface="Arial" pitchFamily="34" charset="0"/>
              <a:buAutoNum type="arabicPeriod"/>
              <a:defRPr/>
            </a:pPr>
            <a:r>
              <a:rPr lang="en-GB" altLang="sr-Latn-RS" sz="2600" dirty="0"/>
              <a:t>¿Están todas las salas de los tribunales en su país bien equipadas?</a:t>
            </a:r>
          </a:p>
          <a:p>
            <a:pPr marL="514350" indent="-514350">
              <a:spcBef>
                <a:spcPts val="600"/>
              </a:spcBef>
              <a:spcAft>
                <a:spcPts val="600"/>
              </a:spcAft>
              <a:buFont typeface="Arial" pitchFamily="34" charset="0"/>
              <a:buAutoNum type="arabicPeriod"/>
              <a:defRPr/>
            </a:pPr>
            <a:endParaRPr lang="es-ES" altLang="sr-Latn-RS" sz="2600" b="1" dirty="0"/>
          </a:p>
          <a:p>
            <a:pPr marL="514350" indent="-514350">
              <a:spcBef>
                <a:spcPts val="600"/>
              </a:spcBef>
              <a:spcAft>
                <a:spcPts val="600"/>
              </a:spcAft>
              <a:buFont typeface="Arial" pitchFamily="34" charset="0"/>
              <a:buAutoNum type="arabicPeriod"/>
              <a:defRPr/>
            </a:pPr>
            <a:r>
              <a:rPr lang="en-GB" altLang="sr-Latn-RS" sz="2600" b="1" dirty="0"/>
              <a:t>¿Qué pasa si el demandado afirma que alguien más estaba usando su computadora</a:t>
            </a:r>
            <a:r>
              <a:rPr sz="2600" dirty="0"/>
              <a:t>, alguien más tenía acceso ilegal a su computadora o alguien había robado su contraseña?</a:t>
            </a:r>
            <a:r>
              <a:rPr lang="en-GB" altLang="sr-Latn-RS" sz="2600" dirty="0"/>
              <a:t> </a:t>
            </a:r>
            <a:endParaRPr lang="es-ES" sz="2600"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1</a:t>
            </a:r>
            <a:r>
              <a:rPr dirty="0"/>
              <a:t> (continuación)</a:t>
            </a:r>
            <a:endParaRPr lang="es-ES" altLang="sr-Latn-RS"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94</a:t>
            </a:fld>
            <a:endParaRPr lang="es-ES" altLang="sr-Latn-RS" sz="1200" dirty="0">
              <a:solidFill>
                <a:srgbClr val="898989"/>
              </a:solidFill>
            </a:endParaRPr>
          </a:p>
        </p:txBody>
      </p:sp>
    </p:spTree>
    <p:extLst>
      <p:ext uri="{BB962C8B-B14F-4D97-AF65-F5344CB8AC3E}">
        <p14:creationId xmlns:p14="http://schemas.microsoft.com/office/powerpoint/2010/main" val="398870746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zervirano mjesto sadržaja 2"/>
          <p:cNvSpPr>
            <a:spLocks noGrp="1"/>
          </p:cNvSpPr>
          <p:nvPr>
            <p:ph idx="1"/>
          </p:nvPr>
        </p:nvSpPr>
        <p:spPr/>
        <p:txBody>
          <a:bodyPr>
            <a:normAutofit fontScale="92500"/>
          </a:bodyPr>
          <a:lstStyle/>
          <a:p>
            <a:pPr eaLnBrk="1" hangingPunct="1">
              <a:spcBef>
                <a:spcPts val="600"/>
              </a:spcBef>
              <a:spcAft>
                <a:spcPts val="1200"/>
              </a:spcAft>
            </a:pPr>
            <a:r>
              <a:rPr lang="en-US" altLang="sr-Latn-RS" dirty="0"/>
              <a:t>En un caso casi idéntico, como en el caso n.º 1, la investigación condujo a la dirección IP en Serbia. </a:t>
            </a:r>
          </a:p>
          <a:p>
            <a:pPr eaLnBrk="1" hangingPunct="1">
              <a:spcBef>
                <a:spcPts val="600"/>
              </a:spcBef>
              <a:spcAft>
                <a:spcPts val="1200"/>
              </a:spcAft>
            </a:pPr>
            <a:r>
              <a:rPr lang="en-US" altLang="sr-Latn-RS" dirty="0"/>
              <a:t>La policía informó al fiscal sobre el "sospechoso", la ofensa criminal y el hecho de que la dirección IP está en Serbia.</a:t>
            </a:r>
          </a:p>
          <a:p>
            <a:pPr eaLnBrk="1" hangingPunct="1">
              <a:spcBef>
                <a:spcPts val="600"/>
              </a:spcBef>
              <a:spcAft>
                <a:spcPts val="1200"/>
              </a:spcAft>
            </a:pPr>
            <a:r>
              <a:rPr lang="en-US" altLang="sr-Latn-RS" dirty="0"/>
              <a:t>El fiscal dejó a la policía el cuidado de gestionar toda la cooperación policial internacional necesaria directa con la policía serbia.</a:t>
            </a:r>
          </a:p>
          <a:p>
            <a:pPr eaLnBrk="1" hangingPunct="1">
              <a:spcBef>
                <a:spcPts val="600"/>
              </a:spcBef>
              <a:spcAft>
                <a:spcPts val="1200"/>
              </a:spcAft>
            </a:pPr>
            <a:endParaRPr lang="es-ES" altLang="sr-Latn-RS" dirty="0"/>
          </a:p>
        </p:txBody>
      </p:sp>
      <p:sp>
        <p:nvSpPr>
          <p:cNvPr id="6"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2</a:t>
            </a:r>
            <a:endParaRPr lang="es-ES" altLang="sr-Latn-RS" b="1"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95</a:t>
            </a:fld>
            <a:endParaRPr lang="es-ES" altLang="sr-Latn-RS" sz="1200" dirty="0">
              <a:solidFill>
                <a:srgbClr val="898989"/>
              </a:solidFill>
            </a:endParaRPr>
          </a:p>
        </p:txBody>
      </p:sp>
    </p:spTree>
    <p:extLst>
      <p:ext uri="{BB962C8B-B14F-4D97-AF65-F5344CB8AC3E}">
        <p14:creationId xmlns:p14="http://schemas.microsoft.com/office/powerpoint/2010/main" val="132715091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029216"/>
            <a:ext cx="8229600" cy="3858017"/>
          </a:xfrm>
        </p:spPr>
        <p:txBody>
          <a:bodyPr/>
          <a:lstStyle/>
          <a:p>
            <a:pPr marL="0" indent="0">
              <a:buNone/>
              <a:defRPr/>
            </a:pPr>
            <a:r>
              <a:rPr dirty="0"/>
              <a:t>Pregunta:</a:t>
            </a:r>
            <a:endParaRPr lang="es-ES" dirty="0"/>
          </a:p>
          <a:p>
            <a:pPr marL="0" indent="0">
              <a:buFont typeface="Arial" pitchFamily="34" charset="0"/>
              <a:buNone/>
              <a:defRPr/>
            </a:pPr>
            <a:endParaRPr lang="es-ES" altLang="sr-Latn-RS" dirty="0"/>
          </a:p>
          <a:p>
            <a:pPr marL="0" indent="0">
              <a:buFont typeface="Arial" pitchFamily="34" charset="0"/>
              <a:buNone/>
              <a:defRPr/>
            </a:pPr>
            <a:endParaRPr lang="es-ES" altLang="sr-Latn-RS" dirty="0"/>
          </a:p>
          <a:p>
            <a:pPr marL="0" indent="0">
              <a:buFont typeface="Arial" pitchFamily="34" charset="0"/>
              <a:buNone/>
              <a:defRPr/>
            </a:pPr>
            <a:r>
              <a:rPr lang="en-US" altLang="sr-Latn-RS" dirty="0"/>
              <a:t>¿Por qué es posible el contacto directo entre las políticas de dos países?</a:t>
            </a:r>
            <a:endParaRPr lang="es-ES" dirty="0"/>
          </a:p>
          <a:p>
            <a:pPr marL="0" indent="0">
              <a:buFont typeface="Arial" pitchFamily="34" charset="0"/>
              <a:buNone/>
              <a:defRPr/>
            </a:pPr>
            <a:endParaRPr lang="es-ES"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2</a:t>
            </a:r>
            <a:r>
              <a:rPr dirty="0"/>
              <a:t> (continuación)</a:t>
            </a:r>
            <a:endParaRPr lang="es-ES" altLang="sr-Latn-RS"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96</a:t>
            </a:fld>
            <a:endParaRPr lang="es-ES" altLang="sr-Latn-RS" sz="1200" dirty="0">
              <a:solidFill>
                <a:srgbClr val="898989"/>
              </a:solidFill>
            </a:endParaRPr>
          </a:p>
        </p:txBody>
      </p:sp>
    </p:spTree>
    <p:extLst>
      <p:ext uri="{BB962C8B-B14F-4D97-AF65-F5344CB8AC3E}">
        <p14:creationId xmlns:p14="http://schemas.microsoft.com/office/powerpoint/2010/main" val="167913742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zervirano mjesto sadržaja 2"/>
          <p:cNvSpPr>
            <a:spLocks noGrp="1"/>
          </p:cNvSpPr>
          <p:nvPr>
            <p:ph idx="1"/>
          </p:nvPr>
        </p:nvSpPr>
        <p:spPr>
          <a:xfrm>
            <a:off x="457200" y="1578279"/>
            <a:ext cx="8229600" cy="4547884"/>
          </a:xfrm>
        </p:spPr>
        <p:txBody>
          <a:bodyPr>
            <a:normAutofit/>
          </a:bodyPr>
          <a:lstStyle/>
          <a:p>
            <a:pPr eaLnBrk="1" hangingPunct="1">
              <a:spcBef>
                <a:spcPts val="600"/>
              </a:spcBef>
              <a:spcAft>
                <a:spcPts val="1200"/>
              </a:spcAft>
            </a:pPr>
            <a:r>
              <a:rPr lang="en-US" altLang="sr-Latn-RS" sz="2800" dirty="0"/>
              <a:t>La cooperación internacional muy rápida abrió la oportunidad para la </a:t>
            </a:r>
            <a:r>
              <a:rPr lang="en-US" altLang="sr-Latn-RS" sz="2800" dirty="0" err="1"/>
              <a:t>investigación</a:t>
            </a:r>
            <a:r>
              <a:rPr lang="en-US" altLang="sr-Latn-RS" sz="2800" dirty="0"/>
              <a:t>, que condujo a un hombre de 35 años. </a:t>
            </a:r>
            <a:endParaRPr lang="es-ES" altLang="sr-Latn-RS" sz="2800" dirty="0"/>
          </a:p>
          <a:p>
            <a:pPr eaLnBrk="1" hangingPunct="1">
              <a:spcBef>
                <a:spcPts val="600"/>
              </a:spcBef>
              <a:spcAft>
                <a:spcPts val="1200"/>
              </a:spcAft>
            </a:pPr>
            <a:r>
              <a:rPr lang="en-US" altLang="sr-Latn-RS" sz="2800" dirty="0"/>
              <a:t>Serbia llevó a cabo la investigación y el juicio: el autor del delito fue condenado a 1 año de prisión. </a:t>
            </a:r>
            <a:endParaRPr lang="es-ES" altLang="sr-Latn-RS" sz="2800" dirty="0"/>
          </a:p>
          <a:p>
            <a:pPr eaLnBrk="1" hangingPunct="1">
              <a:spcBef>
                <a:spcPts val="600"/>
              </a:spcBef>
              <a:spcAft>
                <a:spcPts val="1200"/>
              </a:spcAft>
            </a:pPr>
            <a:r>
              <a:rPr lang="en-US" altLang="sr-Latn-RS" sz="2800" dirty="0"/>
              <a:t>Todas las pruebas reunidas por el fiscal de las autoridades croatas en Serbia fueron utilizadas en el juicio ante el tribunal serbio (MLA). </a:t>
            </a:r>
          </a:p>
          <a:p>
            <a:pPr eaLnBrk="1" hangingPunct="1">
              <a:spcBef>
                <a:spcPts val="600"/>
              </a:spcBef>
              <a:spcAft>
                <a:spcPts val="1200"/>
              </a:spcAft>
            </a:pPr>
            <a:endParaRPr lang="es-ES" altLang="sr-Latn-RS" sz="2800"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2</a:t>
            </a:r>
            <a:r>
              <a:rPr dirty="0"/>
              <a:t> (continuación)</a:t>
            </a:r>
            <a:endParaRPr lang="es-ES" altLang="sr-Latn-RS" dirty="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97</a:t>
            </a:fld>
            <a:endParaRPr lang="es-ES"/>
          </a:p>
        </p:txBody>
      </p:sp>
    </p:spTree>
    <p:extLst>
      <p:ext uri="{BB962C8B-B14F-4D97-AF65-F5344CB8AC3E}">
        <p14:creationId xmlns:p14="http://schemas.microsoft.com/office/powerpoint/2010/main" val="182181037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zervirano mjesto sadržaja 2"/>
          <p:cNvSpPr>
            <a:spLocks noGrp="1"/>
          </p:cNvSpPr>
          <p:nvPr>
            <p:ph idx="1"/>
          </p:nvPr>
        </p:nvSpPr>
        <p:spPr>
          <a:xfrm>
            <a:off x="300625" y="1340285"/>
            <a:ext cx="8542749" cy="5373665"/>
          </a:xfrm>
        </p:spPr>
        <p:txBody>
          <a:bodyPr>
            <a:normAutofit/>
          </a:bodyPr>
          <a:lstStyle/>
          <a:p>
            <a:pPr algn="just">
              <a:lnSpc>
                <a:spcPct val="90000"/>
              </a:lnSpc>
              <a:spcBef>
                <a:spcPts val="600"/>
              </a:spcBef>
              <a:spcAft>
                <a:spcPts val="1200"/>
              </a:spcAft>
            </a:pPr>
            <a:r>
              <a:rPr lang="en-GB" altLang="en-US" sz="2400" dirty="0"/>
              <a:t>El primer contacto entre dos países fue hecho por la policía. Pero para el juicio, el fiscal de Serbia necesitaba el testimonio de la víctima. </a:t>
            </a:r>
            <a:endParaRPr lang="es-ES" altLang="en-US" sz="2400" dirty="0"/>
          </a:p>
          <a:p>
            <a:pPr algn="just">
              <a:lnSpc>
                <a:spcPct val="90000"/>
              </a:lnSpc>
              <a:spcBef>
                <a:spcPts val="600"/>
              </a:spcBef>
              <a:spcAft>
                <a:spcPts val="1200"/>
              </a:spcAft>
            </a:pPr>
            <a:r>
              <a:rPr lang="en-US" altLang="en-US" sz="2400" dirty="0"/>
              <a:t>El fiscal solicitó asistencia legal mutua al fiscal croata no solo por las pruebas electrónicas obtenidas de la policía croata, sino también por el testimonio de la víctima.</a:t>
            </a:r>
            <a:r>
              <a:rPr dirty="0"/>
              <a:t> </a:t>
            </a:r>
            <a:endParaRPr lang="es-ES" altLang="en-US" sz="2400" dirty="0"/>
          </a:p>
          <a:p>
            <a:pPr algn="just">
              <a:lnSpc>
                <a:spcPct val="90000"/>
              </a:lnSpc>
              <a:spcBef>
                <a:spcPts val="600"/>
              </a:spcBef>
              <a:spcAft>
                <a:spcPts val="1200"/>
              </a:spcAft>
            </a:pPr>
            <a:r>
              <a:rPr lang="en-GB" altLang="en-US" sz="2400" dirty="0"/>
              <a:t>El fiscal croata dirige la audiencia ante el Tribunal de Croacia a través de un enlace de vídeo. En Croacia asistieron el juez, el fiscal, el abogado del defensor (designado por el tribunal croata), los testigos y la víctima junto con su abogado y sus padres; en Serbia asistieron el fiscal, el abogado del defensor. Este último no quiso estar presente en la sesión. </a:t>
            </a:r>
            <a:endParaRPr lang="es-ES" altLang="en-US" sz="2400" dirty="0"/>
          </a:p>
          <a:p>
            <a:pPr algn="just">
              <a:lnSpc>
                <a:spcPct val="90000"/>
              </a:lnSpc>
              <a:spcBef>
                <a:spcPts val="600"/>
              </a:spcBef>
              <a:spcAft>
                <a:spcPts val="1200"/>
              </a:spcAft>
            </a:pPr>
            <a:r>
              <a:rPr lang="en-GB" altLang="en-US" sz="2400" dirty="0"/>
              <a:t>La prueba fue presentada en el juicio en Serbia.</a:t>
            </a:r>
          </a:p>
          <a:p>
            <a:pPr>
              <a:lnSpc>
                <a:spcPct val="90000"/>
              </a:lnSpc>
              <a:spcBef>
                <a:spcPts val="600"/>
              </a:spcBef>
              <a:spcAft>
                <a:spcPts val="1200"/>
              </a:spcAft>
            </a:pPr>
            <a:endParaRPr lang="es-ES" altLang="en-US" sz="2400"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2</a:t>
            </a:r>
            <a:r>
              <a:rPr dirty="0"/>
              <a:t> (continuación)</a:t>
            </a:r>
            <a:endParaRPr lang="es-ES" altLang="sr-Latn-RS" dirty="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98</a:t>
            </a:fld>
            <a:endParaRPr lang="es-ES"/>
          </a:p>
        </p:txBody>
      </p:sp>
    </p:spTree>
    <p:extLst>
      <p:ext uri="{BB962C8B-B14F-4D97-AF65-F5344CB8AC3E}">
        <p14:creationId xmlns:p14="http://schemas.microsoft.com/office/powerpoint/2010/main" val="139037585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normAutofit fontScale="92500"/>
          </a:bodyPr>
          <a:lstStyle/>
          <a:p>
            <a:pPr>
              <a:buFont typeface="Arial" pitchFamily="34" charset="0"/>
              <a:buChar char="•"/>
              <a:defRPr/>
            </a:pPr>
            <a:r>
              <a:rPr lang="en-US" sz="2800" dirty="0"/>
              <a:t>Preguntas:</a:t>
            </a:r>
          </a:p>
          <a:p>
            <a:pPr marL="514350" indent="-514350">
              <a:buFont typeface="Arial" pitchFamily="34" charset="0"/>
              <a:buAutoNum type="arabicPeriod"/>
              <a:defRPr/>
            </a:pPr>
            <a:r>
              <a:rPr lang="en-GB" sz="2800" dirty="0"/>
              <a:t>¿Cuál es el contenido necesario de una solicitud de MLA? </a:t>
            </a:r>
            <a:endParaRPr lang="es-ES" sz="2800" dirty="0"/>
          </a:p>
          <a:p>
            <a:pPr marL="514350" indent="-514350">
              <a:buFont typeface="Arial" pitchFamily="34" charset="0"/>
              <a:buAutoNum type="arabicPeriod"/>
              <a:defRPr/>
            </a:pPr>
            <a:r>
              <a:rPr lang="en-GB" sz="2800" dirty="0"/>
              <a:t>¿Alguno de los Estados Parte en el Convenio de Budapest rechazará una solicitud de ALM con el fin de conservar los datos relacionados con los delitos penales previstos en los artículos 2 a 11 del Convenio de Budapest si no existe una doble incriminación?</a:t>
            </a:r>
            <a:endParaRPr lang="es-ES" sz="2800" dirty="0"/>
          </a:p>
          <a:p>
            <a:pPr marL="514350" indent="-514350">
              <a:buFont typeface="Arial" pitchFamily="34" charset="0"/>
              <a:buAutoNum type="arabicPeriod"/>
              <a:defRPr/>
            </a:pPr>
            <a:r>
              <a:rPr lang="en-GB" sz="2800" dirty="0"/>
              <a:t>¿Para qué ofensa criminal usa en su mayoría solicitud de MLA como fiscal o juez?</a:t>
            </a:r>
          </a:p>
          <a:p>
            <a:pPr marL="514350" indent="-514350">
              <a:buFont typeface="Arial" pitchFamily="34" charset="0"/>
              <a:buAutoNum type="arabicPeriod"/>
              <a:defRPr/>
            </a:pPr>
            <a:endParaRPr lang="es-ES" sz="2800" dirty="0"/>
          </a:p>
          <a:p>
            <a:pPr marL="514350" indent="-514350">
              <a:buFont typeface="Arial" pitchFamily="34" charset="0"/>
              <a:buAutoNum type="arabicPeriod"/>
              <a:defRPr/>
            </a:pPr>
            <a:endParaRPr lang="es-ES" dirty="0"/>
          </a:p>
        </p:txBody>
      </p:sp>
      <p:sp>
        <p:nvSpPr>
          <p:cNvPr id="5" name="Title 1"/>
          <p:cNvSpPr>
            <a:spLocks noGrp="1"/>
          </p:cNvSpPr>
          <p:nvPr>
            <p:ph type="title"/>
          </p:nvPr>
        </p:nvSpPr>
        <p:spPr>
          <a:xfrm>
            <a:off x="457200" y="274638"/>
            <a:ext cx="8229600" cy="860425"/>
          </a:xfrm>
        </p:spPr>
        <p:txBody>
          <a:bodyPr/>
          <a:lstStyle/>
          <a:p>
            <a:r>
              <a:rPr lang="en-US" altLang="sr-Latn-RS" b="1" dirty="0" err="1"/>
              <a:t>Estudio</a:t>
            </a:r>
            <a:r>
              <a:rPr lang="en-US" altLang="sr-Latn-RS" b="1" dirty="0"/>
              <a:t> de </a:t>
            </a:r>
            <a:r>
              <a:rPr lang="en-US" altLang="sr-Latn-RS" b="1" dirty="0" err="1"/>
              <a:t>caso</a:t>
            </a:r>
            <a:r>
              <a:rPr lang="en-US" altLang="sr-Latn-RS" b="1" dirty="0"/>
              <a:t> 2</a:t>
            </a:r>
            <a:r>
              <a:rPr dirty="0"/>
              <a:t> (continuación)</a:t>
            </a:r>
            <a:endParaRPr lang="es-ES" altLang="sr-Latn-RS" dirty="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99</a:t>
            </a:fld>
            <a:endParaRPr lang="es-ES"/>
          </a:p>
        </p:txBody>
      </p:sp>
    </p:spTree>
    <p:extLst>
      <p:ext uri="{BB962C8B-B14F-4D97-AF65-F5344CB8AC3E}">
        <p14:creationId xmlns:p14="http://schemas.microsoft.com/office/powerpoint/2010/main" val="36375553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16818</TotalTime>
  <Words>17567</Words>
  <Application>Microsoft Office PowerPoint</Application>
  <PresentationFormat>On-screen Show (4:3)</PresentationFormat>
  <Paragraphs>999</Paragraphs>
  <Slides>107</Slides>
  <Notes>102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107</vt:i4>
      </vt:variant>
    </vt:vector>
  </HeadingPairs>
  <TitlesOfParts>
    <vt:vector size="112" baseType="lpstr">
      <vt:lpstr>Arial</vt:lpstr>
      <vt:lpstr>Calibri</vt:lpstr>
      <vt:lpstr>Courier New</vt:lpstr>
      <vt:lpstr>Lucida Grande</vt:lpstr>
      <vt:lpstr>Office Theme</vt:lpstr>
      <vt:lpstr>Formación introductoria sobre ciberdelincuencia para jueces y fiscales</vt:lpstr>
      <vt:lpstr>Agenda</vt:lpstr>
      <vt:lpstr>Agenda</vt:lpstr>
      <vt:lpstr>Objetivos de la sesión</vt:lpstr>
      <vt:lpstr>Objetivos de la sesión</vt:lpstr>
      <vt:lpstr>Parte uno Introducción </vt:lpstr>
      <vt:lpstr>Proveedor del Servicio</vt:lpstr>
      <vt:lpstr>Proveedor del Servicio</vt:lpstr>
      <vt:lpstr>Prueba electrónica</vt:lpstr>
      <vt:lpstr>Tipos de datos</vt:lpstr>
      <vt:lpstr>Información del suscriptor</vt:lpstr>
      <vt:lpstr>Datos de tráfico</vt:lpstr>
      <vt:lpstr>Datos de contenido</vt:lpstr>
      <vt:lpstr>Datos de la nube</vt:lpstr>
      <vt:lpstr>Cloud Evidence Group (CEG) del Consejo de Europa</vt:lpstr>
      <vt:lpstr>Los desafíos de la prueba en la nube</vt:lpstr>
      <vt:lpstr>PowerPoint Presentation</vt:lpstr>
      <vt:lpstr>Parte dos Acceso a los datos en poder de los proveedores de servicios nacionales </vt:lpstr>
      <vt:lpstr>Niveles de cooperación</vt:lpstr>
      <vt:lpstr>Cooperación obligatoria</vt:lpstr>
      <vt:lpstr>Conservación rápida de los datos informáticos almacenados</vt:lpstr>
      <vt:lpstr>Ordenar a los proveedores de servicios conservar los datos</vt:lpstr>
      <vt:lpstr>Ordenar a los proveedores de servicios conservar los datos</vt:lpstr>
      <vt:lpstr>Conservación rápida y divulgación parcial de datos de tráfico</vt:lpstr>
      <vt:lpstr>Ordenar a los proveedores de servicios que revelen datos parciales de tráfico</vt:lpstr>
      <vt:lpstr>Ordenar a los proveedores de servicios que revelen datos parciales de tráfico</vt:lpstr>
      <vt:lpstr>Órdenes de presentación</vt:lpstr>
      <vt:lpstr>Pedir a los proveedores de servicios que produzcan datos</vt:lpstr>
      <vt:lpstr>Pedir a los proveedores de servicios que produzcan datos</vt:lpstr>
      <vt:lpstr>Recopilación de datos de tráfico en tiempo real</vt:lpstr>
      <vt:lpstr>Ordenar a los proveedores de servicios que recopilen datos de tráfico en tiempo real </vt:lpstr>
      <vt:lpstr>Ordenar a los proveedores de servicios que recopilen datos de tráfico en tiempo real</vt:lpstr>
      <vt:lpstr>Ordenar a los proveedores de servicios que recopilen datos de tráfico en tiempo real</vt:lpstr>
      <vt:lpstr>Interceptación de datos de contenido</vt:lpstr>
      <vt:lpstr>Ordenar a los proveedores de servicios que intercepten datos de contenido</vt:lpstr>
      <vt:lpstr>Ordenar a los proveedores de servicios que intercepten datos de contenido</vt:lpstr>
      <vt:lpstr>Ordenar a los proveedores de servicios que intercepten datos de contenido</vt:lpstr>
      <vt:lpstr>Cooperación voluntaria con proveedores de servicios</vt:lpstr>
      <vt:lpstr>Acceso a los datos de la nube en poder de los proveedores de servicios nacionales</vt:lpstr>
      <vt:lpstr>PowerPoint Presentation</vt:lpstr>
      <vt:lpstr>Parte tres Acceso a los datos en poder de los proveedores de servicios multinacionales</vt:lpstr>
      <vt:lpstr>Introducción</vt:lpstr>
      <vt:lpstr>Niveles de cooperación</vt:lpstr>
      <vt:lpstr>Cooperación obligatoria</vt:lpstr>
      <vt:lpstr>Órdenes de presentación</vt:lpstr>
      <vt:lpstr>Conservación rápida de los datos informáticos almacenados</vt:lpstr>
      <vt:lpstr>Solicitar a los proveedores de servicios multinacionales que preserven datos rápidamente</vt:lpstr>
      <vt:lpstr>Solicitar a los proveedores de servicios multinacionales que conserven datos rápidamente</vt:lpstr>
      <vt:lpstr>Revelación rápida de datos de tráfico conservados</vt:lpstr>
      <vt:lpstr>Solicitar a los proveedores de servicios multinacionales que revelen datos de tráfico</vt:lpstr>
      <vt:lpstr>Asistencia mutua con respecto al acceso a los datos informáticos almacenados</vt:lpstr>
      <vt:lpstr>Solicitar a proveedores de servicios extranjeros que accedan a los datos almacenados</vt:lpstr>
      <vt:lpstr>Asistencia mutua con respecto a la recopilación de datos de tráfico en tiempo real</vt:lpstr>
      <vt:lpstr>Solicitar a los proveedores de servicios multinacionales que recopilen datos de tráfico en tiempo real</vt:lpstr>
      <vt:lpstr>Cooperación voluntaria con el mandato legal</vt:lpstr>
      <vt:lpstr>PowerPoint Presentation</vt:lpstr>
      <vt:lpstr>Artículo 32 - Acceso transfronterizo a datos informáticos almacenados con consentimiento o cuando estén disponibles públicamente</vt:lpstr>
      <vt:lpstr>Sin autorización </vt:lpstr>
      <vt:lpstr>Artículo 32 - Acceso transfronterizo a datos informáticos almacenados con consentimiento o cuando esté disponible públicamente</vt:lpstr>
      <vt:lpstr>Datos disponibles públicamente </vt:lpstr>
      <vt:lpstr>Artículo 32 - Acceso transfronterizo a datos informáticos almacenados con consentimiento o cuando esté disponible públicamente</vt:lpstr>
      <vt:lpstr>Datos almacenados almacenados en otra Parte</vt:lpstr>
      <vt:lpstr>Artículo 32 - Acceso transfronterizo a datos informáticos almacenados con consentimiento o cuando esté disponible públicamente</vt:lpstr>
      <vt:lpstr>Consentimiento legal y voluntario</vt:lpstr>
      <vt:lpstr>Artículo 32 - Acceso transfronterizo a datos informáticos almacenados con consentimiento o cuando esté disponible públicamente</vt:lpstr>
      <vt:lpstr>Persona que tiene la autoridad legal para divulgar datos</vt:lpstr>
      <vt:lpstr>Cooperación voluntaria sin mandato legal</vt:lpstr>
      <vt:lpstr>PowerPoint Presentation</vt:lpstr>
      <vt:lpstr>PowerPoint Presentation</vt:lpstr>
      <vt:lpstr>PowerPoint Presentation</vt:lpstr>
      <vt:lpstr>Apple</vt:lpstr>
      <vt:lpstr>Facebook</vt:lpstr>
      <vt:lpstr>Microsoft</vt:lpstr>
      <vt:lpstr>Consideraciones en la cooperación con proveedores de servicios extranjeros</vt:lpstr>
      <vt:lpstr>Volatilidad de las políticas</vt:lpstr>
      <vt:lpstr>Ubicación, territorialidad y jurisdicción</vt:lpstr>
      <vt:lpstr>Proveedores estadounidenses frente a proveedores europeos</vt:lpstr>
      <vt:lpstr>Conservación directa y solicitudes de emergencia</vt:lpstr>
      <vt:lpstr>Diferentes requisitos para diferentes tipos de datos</vt:lpstr>
      <vt:lpstr>Por ejemplo,  Corporación Google</vt:lpstr>
      <vt:lpstr>Por ejemplo,  Corporación Google</vt:lpstr>
      <vt:lpstr>Por ejemplo,  Corporación Google</vt:lpstr>
      <vt:lpstr>PowerPoint Presentation</vt:lpstr>
      <vt:lpstr>Parte cuatro Estudios de caso </vt:lpstr>
      <vt:lpstr>Estudios de caso 1 a 3</vt:lpstr>
      <vt:lpstr>Estudio de caso 1</vt:lpstr>
      <vt:lpstr>Estudio de caso 1 (continuación)</vt:lpstr>
      <vt:lpstr>Estudio de caso 1 (continuación)</vt:lpstr>
      <vt:lpstr>Estudio de caso 1 (continuación)</vt:lpstr>
      <vt:lpstr>Estudio de caso 1 (continuación)</vt:lpstr>
      <vt:lpstr>Estudio de caso 1 (continuación)</vt:lpstr>
      <vt:lpstr>Estudio de caso 1 (continuación)</vt:lpstr>
      <vt:lpstr>Estudio de caso 1 (continuación)</vt:lpstr>
      <vt:lpstr>Estudio de caso 1 (continuación)</vt:lpstr>
      <vt:lpstr>Estudio de caso 2</vt:lpstr>
      <vt:lpstr>Estudio de caso 2 (continuación)</vt:lpstr>
      <vt:lpstr>Estudio de caso 2 (continuación)</vt:lpstr>
      <vt:lpstr>Estudio de caso 2 (continuación)</vt:lpstr>
      <vt:lpstr>Estudio de caso 2 (continuación)</vt:lpstr>
      <vt:lpstr>Estudio de caso 3:  Legalidad de la prueba</vt:lpstr>
      <vt:lpstr>Estudio de caso 3 (continuación)</vt:lpstr>
      <vt:lpstr>Estudio de caso 4</vt:lpstr>
      <vt:lpstr>PowerPoint Presentation</vt:lpstr>
      <vt:lpstr>Parte cinco Resumen </vt:lpstr>
      <vt:lpstr>Objetivos de la sesión</vt:lpstr>
      <vt:lpstr>Objetivos de la sesión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Uwe Rasmussen (Attorney at law)</cp:lastModifiedBy>
  <cp:revision>445</cp:revision>
  <cp:lastPrinted>2012-01-06T12:07:57Z</cp:lastPrinted>
  <dcterms:created xsi:type="dcterms:W3CDTF">2012-01-25T11:53:12Z</dcterms:created>
  <dcterms:modified xsi:type="dcterms:W3CDTF">2019-01-25T20:10:29Z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v-uwrasm@microsoft.com</vt:lpwstr>
  </property>
  <property fmtid="{D5CDD505-2E9C-101B-9397-08002B2CF9AE}" pid="5" name="MSIP_Label_f42aa342-8706-4288-bd11-ebb85995028c_SetDate">
    <vt:lpwstr>2019-01-25T20:10:28.1695119Z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9abb8991-85c6-4a83-bb75-cd48f8b84d5d</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